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Lst>
  <p:sldSz cy="5143500" cx="9144000"/>
  <p:notesSz cx="6858000" cy="9144000"/>
  <p:embeddedFontLst>
    <p:embeddedFont>
      <p:font typeface="Raleway"/>
      <p:regular r:id="rId47"/>
      <p:bold r:id="rId48"/>
      <p:italic r:id="rId49"/>
      <p:boldItalic r:id="rId50"/>
    </p:embeddedFont>
    <p:embeddedFont>
      <p:font typeface="Lato"/>
      <p:regular r:id="rId51"/>
      <p:bold r:id="rId52"/>
      <p:italic r:id="rId53"/>
      <p:boldItalic r:id="rId5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468B704D-0A5C-4A8C-AAEA-5D259F5A43D3}">
  <a:tblStyle styleId="{468B704D-0A5C-4A8C-AAEA-5D259F5A43D3}" styleName="Table_0">
    <a:wholeTbl>
      <a:tcTxStyle>
        <a:font>
          <a:latin typeface="Arial"/>
          <a:ea typeface="Arial"/>
          <a:cs typeface="Arial"/>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font" Target="fonts/Raleway-bold.fntdata"/><Relationship Id="rId47" Type="http://schemas.openxmlformats.org/officeDocument/2006/relationships/font" Target="fonts/Raleway-regular.fntdata"/><Relationship Id="rId49" Type="http://schemas.openxmlformats.org/officeDocument/2006/relationships/font" Target="fonts/Raleway-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Lato-regular.fntdata"/><Relationship Id="rId50" Type="http://schemas.openxmlformats.org/officeDocument/2006/relationships/font" Target="fonts/Raleway-boldItalic.fntdata"/><Relationship Id="rId53" Type="http://schemas.openxmlformats.org/officeDocument/2006/relationships/font" Target="fonts/Lato-italic.fntdata"/><Relationship Id="rId52" Type="http://schemas.openxmlformats.org/officeDocument/2006/relationships/font" Target="fonts/Lato-bold.fntdata"/><Relationship Id="rId11" Type="http://schemas.openxmlformats.org/officeDocument/2006/relationships/slide" Target="slides/slide5.xml"/><Relationship Id="rId10" Type="http://schemas.openxmlformats.org/officeDocument/2006/relationships/slide" Target="slides/slide4.xml"/><Relationship Id="rId54" Type="http://schemas.openxmlformats.org/officeDocument/2006/relationships/font" Target="fonts/Lato-boldItalic.fntdata"/><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12593d9348f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12593d9348f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12593d9348f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12593d9348f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12593d9348f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12593d9348f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12593d9348f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12593d9348f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10551d87ba6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10551d87ba6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10551d87ba6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10551d87ba6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105369923a5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105369923a5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We would like to see whether all 8 predictors are necessary and useful in predicting our target variable. To accomplish this, we used the LassoCV function. Trying to minimize the cost function, Lasso regression will automatically select those features that are useful, discarding the useless or redundant features. Based on the result, EverTravelledAbroad and AnnualIncome are the most important predictors, followed by FamilyMembers, Age and FrequentFlyer. GradueteOrNot, Employment.Type and ChronicDiseases seem to be insignificant in this case.  In the next step, we will first try to fit our models with all 8 predictors, then the top 5 important predictors and top 3 important predictors and see how the results change.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10551d87ba6_1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10551d87ba6_1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1200">
                <a:solidFill>
                  <a:schemeClr val="dk1"/>
                </a:solidFill>
                <a:latin typeface="Times New Roman"/>
                <a:ea typeface="Times New Roman"/>
                <a:cs typeface="Times New Roman"/>
                <a:sym typeface="Times New Roman"/>
              </a:rPr>
              <a:t>Logistic Regression </a:t>
            </a:r>
            <a:endParaRPr b="1" sz="12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We first performed logistic regression using the function from the sklearn package. Using all 8 predictors, the prediction accuracy on the test set is </a:t>
            </a:r>
            <a:r>
              <a:rPr b="1" lang="en" sz="1200">
                <a:solidFill>
                  <a:schemeClr val="dk1"/>
                </a:solidFill>
                <a:latin typeface="Times New Roman"/>
                <a:ea typeface="Times New Roman"/>
                <a:cs typeface="Times New Roman"/>
                <a:sym typeface="Times New Roman"/>
              </a:rPr>
              <a:t>76.63%</a:t>
            </a:r>
            <a:r>
              <a:rPr lang="en" sz="1200">
                <a:solidFill>
                  <a:schemeClr val="dk1"/>
                </a:solidFill>
                <a:latin typeface="Times New Roman"/>
                <a:ea typeface="Times New Roman"/>
                <a:cs typeface="Times New Roman"/>
                <a:sym typeface="Times New Roman"/>
              </a:rPr>
              <a:t>. Using the top five and top three predictors, the accuracy on the test set is </a:t>
            </a:r>
            <a:r>
              <a:rPr b="1" lang="en" sz="1200">
                <a:solidFill>
                  <a:schemeClr val="dk1"/>
                </a:solidFill>
                <a:latin typeface="Times New Roman"/>
                <a:ea typeface="Times New Roman"/>
                <a:cs typeface="Times New Roman"/>
                <a:sym typeface="Times New Roman"/>
              </a:rPr>
              <a:t>77.14%</a:t>
            </a:r>
            <a:r>
              <a:rPr lang="en" sz="1200">
                <a:solidFill>
                  <a:schemeClr val="dk1"/>
                </a:solidFill>
                <a:latin typeface="Times New Roman"/>
                <a:ea typeface="Times New Roman"/>
                <a:cs typeface="Times New Roman"/>
                <a:sym typeface="Times New Roman"/>
              </a:rPr>
              <a:t> and </a:t>
            </a:r>
            <a:r>
              <a:rPr b="1" lang="en" sz="1200">
                <a:solidFill>
                  <a:schemeClr val="dk1"/>
                </a:solidFill>
                <a:latin typeface="Times New Roman"/>
                <a:ea typeface="Times New Roman"/>
                <a:cs typeface="Times New Roman"/>
                <a:sym typeface="Times New Roman"/>
              </a:rPr>
              <a:t>76.38%</a:t>
            </a:r>
            <a:r>
              <a:rPr lang="en" sz="1200">
                <a:solidFill>
                  <a:schemeClr val="dk1"/>
                </a:solidFill>
                <a:latin typeface="Times New Roman"/>
                <a:ea typeface="Times New Roman"/>
                <a:cs typeface="Times New Roman"/>
                <a:sym typeface="Times New Roman"/>
              </a:rPr>
              <a:t>, respectively. Since including more predictors does not lead to a significant increase in prediction accuracy, if we were to use the logistic regression model, we would prefer the one with three predictors: EverTravelledAbroad, AnnualIncome and FamilyMembers.</a:t>
            </a:r>
            <a:endParaRPr sz="12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12593d9348f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12593d9348f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12593d9348f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12593d9348f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104aeac1467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104aeac1467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12593d9348f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12593d9348f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12593d9348f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0" name="Google Shape;380;g12593d9348f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12593d9348f_0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12593d9348f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g12593d9348f_0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5" name="Google Shape;415;g12593d9348f_0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g12593d9348f_0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5" name="Google Shape;435;g12593d9348f_0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g12593d9348f_0_1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5" name="Google Shape;455;g12593d9348f_0_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g12593d9348f_0_2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5" name="Google Shape;475;g12593d9348f_0_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We would like to see whether all 8 predictors are necessary and useful in predicting our target variable. To accomplish this, we used the LassoCV function. Trying to minimize the cost function, Lasso regression will automatically select those features that are useful, discarding the useless or redundant features. Based on the result, EverTravelledAbroad and AnnualIncome are the most important predictors, followed by FamilyMembers, Age and FrequentFlyer. GradueteOrNot, Employment.Type and ChronicDiseases seem to be insignificant in this case.  In the next step, we will first try to fit our models with all 8 predictors, then the top 5 important predictors and top 3 important predictors and see how the results change.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g12593d9348f_0_2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9" name="Google Shape;489;g12593d9348f_0_2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1200">
                <a:solidFill>
                  <a:schemeClr val="dk1"/>
                </a:solidFill>
                <a:latin typeface="Times New Roman"/>
                <a:ea typeface="Times New Roman"/>
                <a:cs typeface="Times New Roman"/>
                <a:sym typeface="Times New Roman"/>
              </a:rPr>
              <a:t>Logistic Regression </a:t>
            </a:r>
            <a:endParaRPr b="1" sz="12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We first performed logistic regression using the function from the sklearn package. Using all 8 predictors, the prediction accuracy on the test set is </a:t>
            </a:r>
            <a:r>
              <a:rPr b="1" lang="en" sz="1200">
                <a:solidFill>
                  <a:schemeClr val="dk1"/>
                </a:solidFill>
                <a:latin typeface="Times New Roman"/>
                <a:ea typeface="Times New Roman"/>
                <a:cs typeface="Times New Roman"/>
                <a:sym typeface="Times New Roman"/>
              </a:rPr>
              <a:t>76.63%</a:t>
            </a:r>
            <a:r>
              <a:rPr lang="en" sz="1200">
                <a:solidFill>
                  <a:schemeClr val="dk1"/>
                </a:solidFill>
                <a:latin typeface="Times New Roman"/>
                <a:ea typeface="Times New Roman"/>
                <a:cs typeface="Times New Roman"/>
                <a:sym typeface="Times New Roman"/>
              </a:rPr>
              <a:t>. Using the top five and top three predictors, the accuracy on the test set is </a:t>
            </a:r>
            <a:r>
              <a:rPr b="1" lang="en" sz="1200">
                <a:solidFill>
                  <a:schemeClr val="dk1"/>
                </a:solidFill>
                <a:latin typeface="Times New Roman"/>
                <a:ea typeface="Times New Roman"/>
                <a:cs typeface="Times New Roman"/>
                <a:sym typeface="Times New Roman"/>
              </a:rPr>
              <a:t>77.14%</a:t>
            </a:r>
            <a:r>
              <a:rPr lang="en" sz="1200">
                <a:solidFill>
                  <a:schemeClr val="dk1"/>
                </a:solidFill>
                <a:latin typeface="Times New Roman"/>
                <a:ea typeface="Times New Roman"/>
                <a:cs typeface="Times New Roman"/>
                <a:sym typeface="Times New Roman"/>
              </a:rPr>
              <a:t> and </a:t>
            </a:r>
            <a:r>
              <a:rPr b="1" lang="en" sz="1200">
                <a:solidFill>
                  <a:schemeClr val="dk1"/>
                </a:solidFill>
                <a:latin typeface="Times New Roman"/>
                <a:ea typeface="Times New Roman"/>
                <a:cs typeface="Times New Roman"/>
                <a:sym typeface="Times New Roman"/>
              </a:rPr>
              <a:t>76.38%</a:t>
            </a:r>
            <a:r>
              <a:rPr lang="en" sz="1200">
                <a:solidFill>
                  <a:schemeClr val="dk1"/>
                </a:solidFill>
                <a:latin typeface="Times New Roman"/>
                <a:ea typeface="Times New Roman"/>
                <a:cs typeface="Times New Roman"/>
                <a:sym typeface="Times New Roman"/>
              </a:rPr>
              <a:t>, respectively. Since including more predictors does not lead to a significant increase in prediction accuracy, if we were to use the logistic regression model, we would prefer the one with three predictors: EverTravelledAbroad, AnnualIncome and FamilyMembers.</a:t>
            </a:r>
            <a:endParaRPr sz="12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 name="Shape 503"/>
        <p:cNvGrpSpPr/>
        <p:nvPr/>
      </p:nvGrpSpPr>
      <p:grpSpPr>
        <a:xfrm>
          <a:off x="0" y="0"/>
          <a:ext cx="0" cy="0"/>
          <a:chOff x="0" y="0"/>
          <a:chExt cx="0" cy="0"/>
        </a:xfrm>
      </p:grpSpPr>
      <p:sp>
        <p:nvSpPr>
          <p:cNvPr id="504" name="Google Shape;504;g10554ff564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5" name="Google Shape;505;g10554ff564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1200">
                <a:solidFill>
                  <a:srgbClr val="1A9988"/>
                </a:solidFill>
                <a:latin typeface="Times New Roman"/>
                <a:ea typeface="Times New Roman"/>
                <a:cs typeface="Times New Roman"/>
                <a:sym typeface="Times New Roman"/>
              </a:rPr>
              <a:t>Neural Network Model</a:t>
            </a:r>
            <a:endParaRPr b="1" sz="1200">
              <a:solidFill>
                <a:srgbClr val="1A9988"/>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200">
                <a:solidFill>
                  <a:srgbClr val="1A9988"/>
                </a:solidFill>
                <a:latin typeface="Times New Roman"/>
                <a:ea typeface="Times New Roman"/>
                <a:cs typeface="Times New Roman"/>
                <a:sym typeface="Times New Roman"/>
              </a:rPr>
              <a:t>This is the model of our simple neural network with no hidden layers to estimate target variable. </a:t>
            </a:r>
            <a:endParaRPr sz="1200">
              <a:solidFill>
                <a:srgbClr val="1A9988"/>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200">
                <a:solidFill>
                  <a:srgbClr val="1A9988"/>
                </a:solidFill>
                <a:latin typeface="Times New Roman"/>
                <a:ea typeface="Times New Roman"/>
                <a:cs typeface="Times New Roman"/>
                <a:sym typeface="Times New Roman"/>
              </a:rPr>
              <a:t>Since we apply the sigmoid activation function, this model has same equation as logistic regression. The learning rate is 10% Initial weight is 1%. Initial bias is 0. </a:t>
            </a:r>
            <a:endParaRPr sz="1200">
              <a:solidFill>
                <a:srgbClr val="1A9988"/>
              </a:solidFill>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 name="Shape 517"/>
        <p:cNvGrpSpPr/>
        <p:nvPr/>
      </p:nvGrpSpPr>
      <p:grpSpPr>
        <a:xfrm>
          <a:off x="0" y="0"/>
          <a:ext cx="0" cy="0"/>
          <a:chOff x="0" y="0"/>
          <a:chExt cx="0" cy="0"/>
        </a:xfrm>
      </p:grpSpPr>
      <p:sp>
        <p:nvSpPr>
          <p:cNvPr id="518" name="Google Shape;518;g10551d87ba6_1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9" name="Google Shape;519;g10551d87ba6_1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1A9988"/>
                </a:solidFill>
                <a:latin typeface="Times New Roman"/>
                <a:ea typeface="Times New Roman"/>
                <a:cs typeface="Times New Roman"/>
                <a:sym typeface="Times New Roman"/>
              </a:rPr>
              <a:t>And we try to find the iteration that can produce the maximum accuracy. It turns out that 100 times can train the model the best.</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104aeac1467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104aeac1467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g1062bda08e2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3" name="Google Shape;533;g1062bda08e2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1200">
                <a:solidFill>
                  <a:srgbClr val="1A9988"/>
                </a:solidFill>
                <a:latin typeface="Times New Roman"/>
                <a:ea typeface="Times New Roman"/>
                <a:cs typeface="Times New Roman"/>
                <a:sym typeface="Times New Roman"/>
              </a:rPr>
              <a:t>Neural Network</a:t>
            </a:r>
            <a:endParaRPr b="1" sz="1200">
              <a:solidFill>
                <a:srgbClr val="1A9988"/>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200">
                <a:solidFill>
                  <a:srgbClr val="1A9988"/>
                </a:solidFill>
                <a:latin typeface="Times New Roman"/>
                <a:ea typeface="Times New Roman"/>
                <a:cs typeface="Times New Roman"/>
                <a:sym typeface="Times New Roman"/>
              </a:rPr>
              <a:t>We applied gradient descent to find the optimal weights by iteratively minimizing the cost function(binary cross entropy). Setting the learning rate at 0.1 and the iteration at 100, the resulting prediction accuracy on the test set with all predictors is </a:t>
            </a:r>
            <a:r>
              <a:rPr b="1" lang="en" sz="1200">
                <a:solidFill>
                  <a:srgbClr val="1A9988"/>
                </a:solidFill>
                <a:latin typeface="Times New Roman"/>
                <a:ea typeface="Times New Roman"/>
                <a:cs typeface="Times New Roman"/>
                <a:sym typeface="Times New Roman"/>
              </a:rPr>
              <a:t>77.89%</a:t>
            </a:r>
            <a:r>
              <a:rPr lang="en" sz="1200">
                <a:solidFill>
                  <a:srgbClr val="1A9988"/>
                </a:solidFill>
                <a:latin typeface="Times New Roman"/>
                <a:ea typeface="Times New Roman"/>
                <a:cs typeface="Times New Roman"/>
                <a:sym typeface="Times New Roman"/>
              </a:rPr>
              <a:t>. With five predictors, the accuracy remained at </a:t>
            </a:r>
            <a:r>
              <a:rPr b="1" lang="en" sz="1200">
                <a:solidFill>
                  <a:srgbClr val="1A9988"/>
                </a:solidFill>
                <a:latin typeface="Times New Roman"/>
                <a:ea typeface="Times New Roman"/>
                <a:cs typeface="Times New Roman"/>
                <a:sym typeface="Times New Roman"/>
              </a:rPr>
              <a:t>77.89%</a:t>
            </a:r>
            <a:r>
              <a:rPr lang="en" sz="1200">
                <a:solidFill>
                  <a:srgbClr val="1A9988"/>
                </a:solidFill>
                <a:latin typeface="Times New Roman"/>
                <a:ea typeface="Times New Roman"/>
                <a:cs typeface="Times New Roman"/>
                <a:sym typeface="Times New Roman"/>
              </a:rPr>
              <a:t>, confirming that GraduateOrNot, Employment.Type and ChronicDiseases have little impact. With three predictors, the test accuracy is </a:t>
            </a:r>
            <a:r>
              <a:rPr b="1" lang="en" sz="1200">
                <a:solidFill>
                  <a:srgbClr val="1A9988"/>
                </a:solidFill>
                <a:latin typeface="Times New Roman"/>
                <a:ea typeface="Times New Roman"/>
                <a:cs typeface="Times New Roman"/>
                <a:sym typeface="Times New Roman"/>
              </a:rPr>
              <a:t>77.14%</a:t>
            </a:r>
            <a:r>
              <a:rPr lang="en" sz="1200">
                <a:solidFill>
                  <a:srgbClr val="1A9988"/>
                </a:solidFill>
                <a:latin typeface="Times New Roman"/>
                <a:ea typeface="Times New Roman"/>
                <a:cs typeface="Times New Roman"/>
                <a:sym typeface="Times New Roman"/>
              </a:rPr>
              <a:t>. Again, we prefer the model with three predictors, since the accuracy does not suffer significantly, while the interpretability of the model increases. </a:t>
            </a:r>
            <a:endParaRPr sz="1200">
              <a:solidFill>
                <a:srgbClr val="292929"/>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t/>
            </a:r>
            <a:endParaRPr b="1" sz="1200">
              <a:solidFill>
                <a:srgbClr val="1A9988"/>
              </a:solidFill>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9" name="Shape 549"/>
        <p:cNvGrpSpPr/>
        <p:nvPr/>
      </p:nvGrpSpPr>
      <p:grpSpPr>
        <a:xfrm>
          <a:off x="0" y="0"/>
          <a:ext cx="0" cy="0"/>
          <a:chOff x="0" y="0"/>
          <a:chExt cx="0" cy="0"/>
        </a:xfrm>
      </p:grpSpPr>
      <p:sp>
        <p:nvSpPr>
          <p:cNvPr id="550" name="Google Shape;550;g1062bda08e2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1" name="Google Shape;551;g1062bda08e2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1200">
                <a:solidFill>
                  <a:srgbClr val="1A9988"/>
                </a:solidFill>
                <a:latin typeface="Times New Roman"/>
                <a:ea typeface="Times New Roman"/>
                <a:cs typeface="Times New Roman"/>
                <a:sym typeface="Times New Roman"/>
              </a:rPr>
              <a:t>KNN</a:t>
            </a:r>
            <a:endParaRPr b="1" sz="1200">
              <a:solidFill>
                <a:srgbClr val="1A9988"/>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200">
                <a:solidFill>
                  <a:srgbClr val="1A9988"/>
                </a:solidFill>
                <a:latin typeface="Times New Roman"/>
                <a:ea typeface="Times New Roman"/>
                <a:cs typeface="Times New Roman"/>
                <a:sym typeface="Times New Roman"/>
              </a:rPr>
              <a:t>Using the KNeighborsClassifier function from the sklearn package with k=2, the test accuracy using eight, five and three predictors is </a:t>
            </a:r>
            <a:r>
              <a:rPr b="1" lang="en" sz="1200">
                <a:solidFill>
                  <a:srgbClr val="1A9988"/>
                </a:solidFill>
                <a:latin typeface="Times New Roman"/>
                <a:ea typeface="Times New Roman"/>
                <a:cs typeface="Times New Roman"/>
                <a:sym typeface="Times New Roman"/>
              </a:rPr>
              <a:t>78.89%</a:t>
            </a:r>
            <a:r>
              <a:rPr lang="en" sz="1200">
                <a:solidFill>
                  <a:srgbClr val="1A9988"/>
                </a:solidFill>
                <a:latin typeface="Times New Roman"/>
                <a:ea typeface="Times New Roman"/>
                <a:cs typeface="Times New Roman"/>
                <a:sym typeface="Times New Roman"/>
              </a:rPr>
              <a:t>, </a:t>
            </a:r>
            <a:r>
              <a:rPr b="1" lang="en" sz="1200">
                <a:solidFill>
                  <a:srgbClr val="1A9988"/>
                </a:solidFill>
                <a:latin typeface="Times New Roman"/>
                <a:ea typeface="Times New Roman"/>
                <a:cs typeface="Times New Roman"/>
                <a:sym typeface="Times New Roman"/>
              </a:rPr>
              <a:t>77.64%</a:t>
            </a:r>
            <a:r>
              <a:rPr lang="en" sz="1200">
                <a:solidFill>
                  <a:srgbClr val="1A9988"/>
                </a:solidFill>
                <a:latin typeface="Times New Roman"/>
                <a:ea typeface="Times New Roman"/>
                <a:cs typeface="Times New Roman"/>
                <a:sym typeface="Times New Roman"/>
              </a:rPr>
              <a:t>, and </a:t>
            </a:r>
            <a:r>
              <a:rPr b="1" lang="en" sz="1200">
                <a:solidFill>
                  <a:srgbClr val="1A9988"/>
                </a:solidFill>
                <a:latin typeface="Times New Roman"/>
                <a:ea typeface="Times New Roman"/>
                <a:cs typeface="Times New Roman"/>
                <a:sym typeface="Times New Roman"/>
              </a:rPr>
              <a:t>77.14%</a:t>
            </a:r>
            <a:r>
              <a:rPr lang="en" sz="1200">
                <a:solidFill>
                  <a:srgbClr val="1A9988"/>
                </a:solidFill>
                <a:latin typeface="Times New Roman"/>
                <a:ea typeface="Times New Roman"/>
                <a:cs typeface="Times New Roman"/>
                <a:sym typeface="Times New Roman"/>
              </a:rPr>
              <a:t>, respectively.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4" name="Shape 564"/>
        <p:cNvGrpSpPr/>
        <p:nvPr/>
      </p:nvGrpSpPr>
      <p:grpSpPr>
        <a:xfrm>
          <a:off x="0" y="0"/>
          <a:ext cx="0" cy="0"/>
          <a:chOff x="0" y="0"/>
          <a:chExt cx="0" cy="0"/>
        </a:xfrm>
      </p:grpSpPr>
      <p:sp>
        <p:nvSpPr>
          <p:cNvPr id="565" name="Google Shape;565;g1062bda08e2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6" name="Google Shape;566;g1062bda08e2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200">
                <a:solidFill>
                  <a:srgbClr val="1A9988"/>
                </a:solidFill>
                <a:latin typeface="Times New Roman"/>
                <a:ea typeface="Times New Roman"/>
                <a:cs typeface="Times New Roman"/>
                <a:sym typeface="Times New Roman"/>
              </a:rPr>
              <a:t>KNN</a:t>
            </a:r>
            <a:endParaRPr b="1" sz="1200">
              <a:solidFill>
                <a:srgbClr val="1A9988"/>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1200">
                <a:solidFill>
                  <a:srgbClr val="1A9988"/>
                </a:solidFill>
                <a:latin typeface="Times New Roman"/>
                <a:ea typeface="Times New Roman"/>
                <a:cs typeface="Times New Roman"/>
                <a:sym typeface="Times New Roman"/>
              </a:rPr>
              <a:t>In order to enhance the performance of our model, we try to find the optimal  k value by plotting the k values from 1 to 19 and corresponding accuracy measures. The optimal k value that results in the highest accuracy is k=4. Then the improved test accuracy using eight, five, and three predictors is </a:t>
            </a:r>
            <a:r>
              <a:rPr b="1" lang="en" sz="1200">
                <a:solidFill>
                  <a:srgbClr val="1A9988"/>
                </a:solidFill>
                <a:latin typeface="Times New Roman"/>
                <a:ea typeface="Times New Roman"/>
                <a:cs typeface="Times New Roman"/>
                <a:sym typeface="Times New Roman"/>
              </a:rPr>
              <a:t>80.65%</a:t>
            </a:r>
            <a:r>
              <a:rPr lang="en" sz="1200">
                <a:solidFill>
                  <a:srgbClr val="1A9988"/>
                </a:solidFill>
                <a:latin typeface="Times New Roman"/>
                <a:ea typeface="Times New Roman"/>
                <a:cs typeface="Times New Roman"/>
                <a:sym typeface="Times New Roman"/>
              </a:rPr>
              <a:t>, </a:t>
            </a:r>
            <a:r>
              <a:rPr b="1" lang="en" sz="1200">
                <a:solidFill>
                  <a:srgbClr val="1A9988"/>
                </a:solidFill>
                <a:latin typeface="Times New Roman"/>
                <a:ea typeface="Times New Roman"/>
                <a:cs typeface="Times New Roman"/>
                <a:sym typeface="Times New Roman"/>
              </a:rPr>
              <a:t>81.91%</a:t>
            </a:r>
            <a:r>
              <a:rPr lang="en" sz="1200">
                <a:solidFill>
                  <a:srgbClr val="1A9988"/>
                </a:solidFill>
                <a:latin typeface="Times New Roman"/>
                <a:ea typeface="Times New Roman"/>
                <a:cs typeface="Times New Roman"/>
                <a:sym typeface="Times New Roman"/>
              </a:rPr>
              <a:t>, and</a:t>
            </a:r>
            <a:r>
              <a:rPr b="1" lang="en" sz="1200">
                <a:solidFill>
                  <a:srgbClr val="1A9988"/>
                </a:solidFill>
                <a:latin typeface="Times New Roman"/>
                <a:ea typeface="Times New Roman"/>
                <a:cs typeface="Times New Roman"/>
                <a:sym typeface="Times New Roman"/>
              </a:rPr>
              <a:t> 79.90%</a:t>
            </a:r>
            <a:r>
              <a:rPr lang="en" sz="1200">
                <a:solidFill>
                  <a:srgbClr val="1A9988"/>
                </a:solidFill>
                <a:latin typeface="Times New Roman"/>
                <a:ea typeface="Times New Roman"/>
                <a:cs typeface="Times New Roman"/>
                <a:sym typeface="Times New Roman"/>
              </a:rPr>
              <a:t>, respectively. </a:t>
            </a:r>
            <a:endParaRPr sz="1200">
              <a:solidFill>
                <a:srgbClr val="1A9988"/>
              </a:solidFill>
              <a:latin typeface="Times New Roman"/>
              <a:ea typeface="Times New Roman"/>
              <a:cs typeface="Times New Roman"/>
              <a:sym typeface="Times New Roman"/>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2" name="Shape 582"/>
        <p:cNvGrpSpPr/>
        <p:nvPr/>
      </p:nvGrpSpPr>
      <p:grpSpPr>
        <a:xfrm>
          <a:off x="0" y="0"/>
          <a:ext cx="0" cy="0"/>
          <a:chOff x="0" y="0"/>
          <a:chExt cx="0" cy="0"/>
        </a:xfrm>
      </p:grpSpPr>
      <p:sp>
        <p:nvSpPr>
          <p:cNvPr id="583" name="Google Shape;583;g10551d5dd2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4" name="Google Shape;584;g10551d5dd2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6" name="Shape 596"/>
        <p:cNvGrpSpPr/>
        <p:nvPr/>
      </p:nvGrpSpPr>
      <p:grpSpPr>
        <a:xfrm>
          <a:off x="0" y="0"/>
          <a:ext cx="0" cy="0"/>
          <a:chOff x="0" y="0"/>
          <a:chExt cx="0" cy="0"/>
        </a:xfrm>
      </p:grpSpPr>
      <p:sp>
        <p:nvSpPr>
          <p:cNvPr id="597" name="Google Shape;597;g10551d5dd2b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8" name="Google Shape;598;g10551d5dd2b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0" name="Shape 610"/>
        <p:cNvGrpSpPr/>
        <p:nvPr/>
      </p:nvGrpSpPr>
      <p:grpSpPr>
        <a:xfrm>
          <a:off x="0" y="0"/>
          <a:ext cx="0" cy="0"/>
          <a:chOff x="0" y="0"/>
          <a:chExt cx="0" cy="0"/>
        </a:xfrm>
      </p:grpSpPr>
      <p:sp>
        <p:nvSpPr>
          <p:cNvPr id="611" name="Google Shape;611;g10551d5dd2b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2" name="Google Shape;612;g10551d5dd2b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3" name="Shape 623"/>
        <p:cNvGrpSpPr/>
        <p:nvPr/>
      </p:nvGrpSpPr>
      <p:grpSpPr>
        <a:xfrm>
          <a:off x="0" y="0"/>
          <a:ext cx="0" cy="0"/>
          <a:chOff x="0" y="0"/>
          <a:chExt cx="0" cy="0"/>
        </a:xfrm>
      </p:grpSpPr>
      <p:sp>
        <p:nvSpPr>
          <p:cNvPr id="624" name="Google Shape;624;g104aeac1467_0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5" name="Google Shape;625;g104aeac1467_0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7" name="Shape 637"/>
        <p:cNvGrpSpPr/>
        <p:nvPr/>
      </p:nvGrpSpPr>
      <p:grpSpPr>
        <a:xfrm>
          <a:off x="0" y="0"/>
          <a:ext cx="0" cy="0"/>
          <a:chOff x="0" y="0"/>
          <a:chExt cx="0" cy="0"/>
        </a:xfrm>
      </p:grpSpPr>
      <p:sp>
        <p:nvSpPr>
          <p:cNvPr id="638" name="Google Shape;638;g104aeac1467_0_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9" name="Google Shape;639;g104aeac1467_0_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1" name="Shape 651"/>
        <p:cNvGrpSpPr/>
        <p:nvPr/>
      </p:nvGrpSpPr>
      <p:grpSpPr>
        <a:xfrm>
          <a:off x="0" y="0"/>
          <a:ext cx="0" cy="0"/>
          <a:chOff x="0" y="0"/>
          <a:chExt cx="0" cy="0"/>
        </a:xfrm>
      </p:grpSpPr>
      <p:sp>
        <p:nvSpPr>
          <p:cNvPr id="652" name="Google Shape;652;g104aeac1467_0_2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3" name="Google Shape;653;g104aeac1467_0_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4" name="Shape 664"/>
        <p:cNvGrpSpPr/>
        <p:nvPr/>
      </p:nvGrpSpPr>
      <p:grpSpPr>
        <a:xfrm>
          <a:off x="0" y="0"/>
          <a:ext cx="0" cy="0"/>
          <a:chOff x="0" y="0"/>
          <a:chExt cx="0" cy="0"/>
        </a:xfrm>
      </p:grpSpPr>
      <p:sp>
        <p:nvSpPr>
          <p:cNvPr id="665" name="Google Shape;665;g104aeac1467_0_2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6" name="Google Shape;666;g104aeac1467_0_2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104aeac1467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104aeac1467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7" name="Shape 677"/>
        <p:cNvGrpSpPr/>
        <p:nvPr/>
      </p:nvGrpSpPr>
      <p:grpSpPr>
        <a:xfrm>
          <a:off x="0" y="0"/>
          <a:ext cx="0" cy="0"/>
          <a:chOff x="0" y="0"/>
          <a:chExt cx="0" cy="0"/>
        </a:xfrm>
      </p:grpSpPr>
      <p:sp>
        <p:nvSpPr>
          <p:cNvPr id="678" name="Google Shape;678;g104aeac1467_0_2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9" name="Google Shape;679;g104aeac1467_0_2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104aeac1467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104aeac1467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104aeac1467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104aeac1467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104aeac1467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104aeac1467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12593d9348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12593d9348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12593d9348f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12593d9348f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lvl1pPr lvl="0" rtl="0">
              <a:spcBef>
                <a:spcPts val="0"/>
              </a:spcBef>
              <a:spcAft>
                <a:spcPts val="0"/>
              </a:spcAft>
              <a:buSzPts val="4200"/>
              <a:buNone/>
              <a:defRPr sz="4200"/>
            </a:lvl1pPr>
            <a:lvl2pPr lvl="1" rtl="0">
              <a:spcBef>
                <a:spcPts val="0"/>
              </a:spcBef>
              <a:spcAft>
                <a:spcPts val="0"/>
              </a:spcAft>
              <a:buSzPts val="4200"/>
              <a:buNone/>
              <a:defRPr sz="4200"/>
            </a:lvl2pPr>
            <a:lvl3pPr lvl="2" rtl="0">
              <a:spcBef>
                <a:spcPts val="0"/>
              </a:spcBef>
              <a:spcAft>
                <a:spcPts val="0"/>
              </a:spcAft>
              <a:buSzPts val="4200"/>
              <a:buNone/>
              <a:defRPr sz="4200"/>
            </a:lvl3pPr>
            <a:lvl4pPr lvl="3" rtl="0">
              <a:spcBef>
                <a:spcPts val="0"/>
              </a:spcBef>
              <a:spcAft>
                <a:spcPts val="0"/>
              </a:spcAft>
              <a:buSzPts val="4200"/>
              <a:buNone/>
              <a:defRPr sz="4200"/>
            </a:lvl4pPr>
            <a:lvl5pPr lvl="4" rtl="0">
              <a:spcBef>
                <a:spcPts val="0"/>
              </a:spcBef>
              <a:spcAft>
                <a:spcPts val="0"/>
              </a:spcAft>
              <a:buSzPts val="4200"/>
              <a:buNone/>
              <a:defRPr sz="4200"/>
            </a:lvl5pPr>
            <a:lvl6pPr lvl="5" rtl="0">
              <a:spcBef>
                <a:spcPts val="0"/>
              </a:spcBef>
              <a:spcAft>
                <a:spcPts val="0"/>
              </a:spcAft>
              <a:buSzPts val="4200"/>
              <a:buNone/>
              <a:defRPr sz="4200"/>
            </a:lvl6pPr>
            <a:lvl7pPr lvl="6" rtl="0">
              <a:spcBef>
                <a:spcPts val="0"/>
              </a:spcBef>
              <a:spcAft>
                <a:spcPts val="0"/>
              </a:spcAft>
              <a:buSzPts val="4200"/>
              <a:buNone/>
              <a:defRPr sz="4200"/>
            </a:lvl7pPr>
            <a:lvl8pPr lvl="7" rtl="0">
              <a:spcBef>
                <a:spcPts val="0"/>
              </a:spcBef>
              <a:spcAft>
                <a:spcPts val="0"/>
              </a:spcAft>
              <a:buSzPts val="4200"/>
              <a:buNone/>
              <a:defRPr sz="4200"/>
            </a:lvl8pPr>
            <a:lvl9pPr lvl="8" rtl="0">
              <a:spcBef>
                <a:spcPts val="0"/>
              </a:spcBef>
              <a:spcAft>
                <a:spcPts val="0"/>
              </a:spcAft>
              <a:buSzPts val="4200"/>
              <a:buNone/>
              <a:defRPr sz="4200"/>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8000"/>
              <a:buNone/>
              <a:defRPr sz="8000">
                <a:solidFill>
                  <a:schemeClr val="lt1"/>
                </a:solidFill>
              </a:defRPr>
            </a:lvl1pPr>
            <a:lvl2pPr lvl="1" rtl="0">
              <a:spcBef>
                <a:spcPts val="0"/>
              </a:spcBef>
              <a:spcAft>
                <a:spcPts val="0"/>
              </a:spcAft>
              <a:buClr>
                <a:schemeClr val="lt1"/>
              </a:buClr>
              <a:buSzPts val="8000"/>
              <a:buNone/>
              <a:defRPr sz="8000">
                <a:solidFill>
                  <a:schemeClr val="lt1"/>
                </a:solidFill>
              </a:defRPr>
            </a:lvl2pPr>
            <a:lvl3pPr lvl="2" rtl="0">
              <a:spcBef>
                <a:spcPts val="0"/>
              </a:spcBef>
              <a:spcAft>
                <a:spcPts val="0"/>
              </a:spcAft>
              <a:buClr>
                <a:schemeClr val="lt1"/>
              </a:buClr>
              <a:buSzPts val="8000"/>
              <a:buNone/>
              <a:defRPr sz="8000">
                <a:solidFill>
                  <a:schemeClr val="lt1"/>
                </a:solidFill>
              </a:defRPr>
            </a:lvl3pPr>
            <a:lvl4pPr lvl="3" rtl="0">
              <a:spcBef>
                <a:spcPts val="0"/>
              </a:spcBef>
              <a:spcAft>
                <a:spcPts val="0"/>
              </a:spcAft>
              <a:buClr>
                <a:schemeClr val="lt1"/>
              </a:buClr>
              <a:buSzPts val="8000"/>
              <a:buNone/>
              <a:defRPr sz="8000">
                <a:solidFill>
                  <a:schemeClr val="lt1"/>
                </a:solidFill>
              </a:defRPr>
            </a:lvl4pPr>
            <a:lvl5pPr lvl="4" rtl="0">
              <a:spcBef>
                <a:spcPts val="0"/>
              </a:spcBef>
              <a:spcAft>
                <a:spcPts val="0"/>
              </a:spcAft>
              <a:buClr>
                <a:schemeClr val="lt1"/>
              </a:buClr>
              <a:buSzPts val="8000"/>
              <a:buNone/>
              <a:defRPr sz="8000">
                <a:solidFill>
                  <a:schemeClr val="lt1"/>
                </a:solidFill>
              </a:defRPr>
            </a:lvl5pPr>
            <a:lvl6pPr lvl="5" rtl="0">
              <a:spcBef>
                <a:spcPts val="0"/>
              </a:spcBef>
              <a:spcAft>
                <a:spcPts val="0"/>
              </a:spcAft>
              <a:buClr>
                <a:schemeClr val="lt1"/>
              </a:buClr>
              <a:buSzPts val="8000"/>
              <a:buNone/>
              <a:defRPr sz="8000">
                <a:solidFill>
                  <a:schemeClr val="lt1"/>
                </a:solidFill>
              </a:defRPr>
            </a:lvl6pPr>
            <a:lvl7pPr lvl="6" rtl="0">
              <a:spcBef>
                <a:spcPts val="0"/>
              </a:spcBef>
              <a:spcAft>
                <a:spcPts val="0"/>
              </a:spcAft>
              <a:buClr>
                <a:schemeClr val="lt1"/>
              </a:buClr>
              <a:buSzPts val="8000"/>
              <a:buNone/>
              <a:defRPr sz="8000">
                <a:solidFill>
                  <a:schemeClr val="lt1"/>
                </a:solidFill>
              </a:defRPr>
            </a:lvl7pPr>
            <a:lvl8pPr lvl="7" rtl="0">
              <a:spcBef>
                <a:spcPts val="0"/>
              </a:spcBef>
              <a:spcAft>
                <a:spcPts val="0"/>
              </a:spcAft>
              <a:buClr>
                <a:schemeClr val="lt1"/>
              </a:buClr>
              <a:buSzPts val="8000"/>
              <a:buNone/>
              <a:defRPr sz="8000">
                <a:solidFill>
                  <a:schemeClr val="lt1"/>
                </a:solidFill>
              </a:defRPr>
            </a:lvl8pPr>
            <a:lvl9pPr lvl="8" rtl="0">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Clr>
                <a:schemeClr val="lt1"/>
              </a:buClr>
              <a:buSzPts val="1300"/>
              <a:buChar char="●"/>
              <a:defRPr>
                <a:solidFill>
                  <a:schemeClr val="lt1"/>
                </a:solidFill>
              </a:defRPr>
            </a:lvl1pPr>
            <a:lvl2pPr indent="-298450" lvl="1" marL="914400" rtl="0">
              <a:spcBef>
                <a:spcPts val="0"/>
              </a:spcBef>
              <a:spcAft>
                <a:spcPts val="0"/>
              </a:spcAft>
              <a:buClr>
                <a:schemeClr val="lt1"/>
              </a:buClr>
              <a:buSzPts val="1100"/>
              <a:buChar char="○"/>
              <a:defRPr>
                <a:solidFill>
                  <a:schemeClr val="lt1"/>
                </a:solidFill>
              </a:defRPr>
            </a:lvl2pPr>
            <a:lvl3pPr indent="-298450" lvl="2" marL="1371600" rtl="0">
              <a:spcBef>
                <a:spcPts val="0"/>
              </a:spcBef>
              <a:spcAft>
                <a:spcPts val="0"/>
              </a:spcAft>
              <a:buClr>
                <a:schemeClr val="lt1"/>
              </a:buClr>
              <a:buSzPts val="1100"/>
              <a:buChar char="■"/>
              <a:defRPr>
                <a:solidFill>
                  <a:schemeClr val="lt1"/>
                </a:solidFill>
              </a:defRPr>
            </a:lvl3pPr>
            <a:lvl4pPr indent="-298450" lvl="3" marL="1828800" rtl="0">
              <a:spcBef>
                <a:spcPts val="0"/>
              </a:spcBef>
              <a:spcAft>
                <a:spcPts val="0"/>
              </a:spcAft>
              <a:buClr>
                <a:schemeClr val="lt1"/>
              </a:buClr>
              <a:buSzPts val="1100"/>
              <a:buChar char="●"/>
              <a:defRPr>
                <a:solidFill>
                  <a:schemeClr val="lt1"/>
                </a:solidFill>
              </a:defRPr>
            </a:lvl4pPr>
            <a:lvl5pPr indent="-298450" lvl="4" marL="2286000" rtl="0">
              <a:spcBef>
                <a:spcPts val="0"/>
              </a:spcBef>
              <a:spcAft>
                <a:spcPts val="0"/>
              </a:spcAft>
              <a:buClr>
                <a:schemeClr val="lt1"/>
              </a:buClr>
              <a:buSzPts val="1100"/>
              <a:buChar char="○"/>
              <a:defRPr>
                <a:solidFill>
                  <a:schemeClr val="lt1"/>
                </a:solidFill>
              </a:defRPr>
            </a:lvl5pPr>
            <a:lvl6pPr indent="-298450" lvl="5" marL="2743200" rtl="0">
              <a:spcBef>
                <a:spcPts val="0"/>
              </a:spcBef>
              <a:spcAft>
                <a:spcPts val="0"/>
              </a:spcAft>
              <a:buClr>
                <a:schemeClr val="lt1"/>
              </a:buClr>
              <a:buSzPts val="1100"/>
              <a:buChar char="■"/>
              <a:defRPr>
                <a:solidFill>
                  <a:schemeClr val="lt1"/>
                </a:solidFill>
              </a:defRPr>
            </a:lvl6pPr>
            <a:lvl7pPr indent="-298450" lvl="6" marL="3200400" rtl="0">
              <a:spcBef>
                <a:spcPts val="0"/>
              </a:spcBef>
              <a:spcAft>
                <a:spcPts val="0"/>
              </a:spcAft>
              <a:buClr>
                <a:schemeClr val="lt1"/>
              </a:buClr>
              <a:buSzPts val="1100"/>
              <a:buChar char="●"/>
              <a:defRPr>
                <a:solidFill>
                  <a:schemeClr val="lt1"/>
                </a:solidFill>
              </a:defRPr>
            </a:lvl7pPr>
            <a:lvl8pPr indent="-298450" lvl="7" marL="3657600" rtl="0">
              <a:spcBef>
                <a:spcPts val="0"/>
              </a:spcBef>
              <a:spcAft>
                <a:spcPts val="0"/>
              </a:spcAft>
              <a:buClr>
                <a:schemeClr val="lt1"/>
              </a:buClr>
              <a:buSzPts val="1100"/>
              <a:buChar char="○"/>
              <a:defRPr>
                <a:solidFill>
                  <a:schemeClr val="lt1"/>
                </a:solidFill>
              </a:defRPr>
            </a:lvl8pPr>
            <a:lvl9pPr indent="-298450" lvl="8" marL="4114800" rtl="0">
              <a:spcBef>
                <a:spcPts val="0"/>
              </a:spcBef>
              <a:spcAft>
                <a:spcPts val="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rmAutofit/>
          </a:bodyPr>
          <a:lstStyle>
            <a:lvl1pPr lvl="0" rtl="0">
              <a:spcBef>
                <a:spcPts val="0"/>
              </a:spcBef>
              <a:spcAft>
                <a:spcPts val="0"/>
              </a:spcAft>
              <a:buSzPts val="2600"/>
              <a:buNone/>
              <a:defRPr sz="2600"/>
            </a:lvl1pPr>
            <a:lvl2pPr lvl="1" rtl="0">
              <a:spcBef>
                <a:spcPts val="0"/>
              </a:spcBef>
              <a:spcAft>
                <a:spcPts val="0"/>
              </a:spcAft>
              <a:buSzPts val="2600"/>
              <a:buNone/>
              <a:defRPr sz="2600"/>
            </a:lvl2pPr>
            <a:lvl3pPr lvl="2" rtl="0">
              <a:spcBef>
                <a:spcPts val="0"/>
              </a:spcBef>
              <a:spcAft>
                <a:spcPts val="0"/>
              </a:spcAft>
              <a:buSzPts val="2600"/>
              <a:buNone/>
              <a:defRPr sz="2600"/>
            </a:lvl3pPr>
            <a:lvl4pPr lvl="3" rtl="0">
              <a:spcBef>
                <a:spcPts val="0"/>
              </a:spcBef>
              <a:spcAft>
                <a:spcPts val="0"/>
              </a:spcAft>
              <a:buSzPts val="2600"/>
              <a:buNone/>
              <a:defRPr sz="2600"/>
            </a:lvl4pPr>
            <a:lvl5pPr lvl="4" rtl="0">
              <a:spcBef>
                <a:spcPts val="0"/>
              </a:spcBef>
              <a:spcAft>
                <a:spcPts val="0"/>
              </a:spcAft>
              <a:buSzPts val="2600"/>
              <a:buNone/>
              <a:defRPr sz="2600"/>
            </a:lvl5pPr>
            <a:lvl6pPr lvl="5" rtl="0">
              <a:spcBef>
                <a:spcPts val="0"/>
              </a:spcBef>
              <a:spcAft>
                <a:spcPts val="0"/>
              </a:spcAft>
              <a:buSzPts val="2600"/>
              <a:buNone/>
              <a:defRPr sz="2600"/>
            </a:lvl6pPr>
            <a:lvl7pPr lvl="6" rtl="0">
              <a:spcBef>
                <a:spcPts val="0"/>
              </a:spcBef>
              <a:spcAft>
                <a:spcPts val="0"/>
              </a:spcAft>
              <a:buSzPts val="2600"/>
              <a:buNone/>
              <a:defRPr sz="2600"/>
            </a:lvl7pPr>
            <a:lvl8pPr lvl="7" rtl="0">
              <a:spcBef>
                <a:spcPts val="0"/>
              </a:spcBef>
              <a:spcAft>
                <a:spcPts val="0"/>
              </a:spcAft>
              <a:buSzPts val="2600"/>
              <a:buNone/>
              <a:defRPr sz="2600"/>
            </a:lvl8pPr>
            <a:lvl9pPr lvl="8" rtl="0">
              <a:spcBef>
                <a:spcPts val="0"/>
              </a:spcBef>
              <a:spcAft>
                <a:spcPts val="0"/>
              </a:spcAft>
              <a:buSzPts val="2600"/>
              <a:buNone/>
              <a:defRPr sz="2600"/>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rtl="0">
              <a:spcBef>
                <a:spcPts val="0"/>
              </a:spcBef>
              <a:spcAft>
                <a:spcPts val="0"/>
              </a:spcAft>
              <a:buSzPts val="2600"/>
              <a:buNone/>
              <a:defRPr sz="2600"/>
            </a:lvl1pPr>
            <a:lvl2pPr lvl="1" rtl="0">
              <a:spcBef>
                <a:spcPts val="0"/>
              </a:spcBef>
              <a:spcAft>
                <a:spcPts val="0"/>
              </a:spcAft>
              <a:buSzPts val="2600"/>
              <a:buNone/>
              <a:defRPr sz="2600"/>
            </a:lvl2pPr>
            <a:lvl3pPr lvl="2" rtl="0">
              <a:spcBef>
                <a:spcPts val="0"/>
              </a:spcBef>
              <a:spcAft>
                <a:spcPts val="0"/>
              </a:spcAft>
              <a:buSzPts val="2600"/>
              <a:buNone/>
              <a:defRPr sz="2600"/>
            </a:lvl3pPr>
            <a:lvl4pPr lvl="3" rtl="0">
              <a:spcBef>
                <a:spcPts val="0"/>
              </a:spcBef>
              <a:spcAft>
                <a:spcPts val="0"/>
              </a:spcAft>
              <a:buSzPts val="2600"/>
              <a:buNone/>
              <a:defRPr sz="2600"/>
            </a:lvl4pPr>
            <a:lvl5pPr lvl="4" rtl="0">
              <a:spcBef>
                <a:spcPts val="0"/>
              </a:spcBef>
              <a:spcAft>
                <a:spcPts val="0"/>
              </a:spcAft>
              <a:buSzPts val="2600"/>
              <a:buNone/>
              <a:defRPr sz="2600"/>
            </a:lvl5pPr>
            <a:lvl6pPr lvl="5" rtl="0">
              <a:spcBef>
                <a:spcPts val="0"/>
              </a:spcBef>
              <a:spcAft>
                <a:spcPts val="0"/>
              </a:spcAft>
              <a:buSzPts val="2600"/>
              <a:buNone/>
              <a:defRPr sz="2600"/>
            </a:lvl6pPr>
            <a:lvl7pPr lvl="6" rtl="0">
              <a:spcBef>
                <a:spcPts val="0"/>
              </a:spcBef>
              <a:spcAft>
                <a:spcPts val="0"/>
              </a:spcAft>
              <a:buSzPts val="2600"/>
              <a:buNone/>
              <a:defRPr sz="2600"/>
            </a:lvl7pPr>
            <a:lvl8pPr lvl="7" rtl="0">
              <a:spcBef>
                <a:spcPts val="0"/>
              </a:spcBef>
              <a:spcAft>
                <a:spcPts val="0"/>
              </a:spcAft>
              <a:buSzPts val="2600"/>
              <a:buNone/>
              <a:defRPr sz="2600"/>
            </a:lvl8pPr>
            <a:lvl9pPr lvl="8" rtl="0">
              <a:spcBef>
                <a:spcPts val="0"/>
              </a:spcBef>
              <a:spcAft>
                <a:spcPts val="0"/>
              </a:spcAft>
              <a:buSzPts val="2600"/>
              <a:buNone/>
              <a:defRPr sz="2600"/>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rtl="0">
              <a:spcBef>
                <a:spcPts val="0"/>
              </a:spcBef>
              <a:spcAft>
                <a:spcPts val="0"/>
              </a:spcAft>
              <a:buSzPts val="2600"/>
              <a:buNone/>
              <a:defRPr sz="2600"/>
            </a:lvl1pPr>
            <a:lvl2pPr lvl="1" rtl="0">
              <a:spcBef>
                <a:spcPts val="0"/>
              </a:spcBef>
              <a:spcAft>
                <a:spcPts val="0"/>
              </a:spcAft>
              <a:buSzPts val="2600"/>
              <a:buNone/>
              <a:defRPr sz="2600"/>
            </a:lvl2pPr>
            <a:lvl3pPr lvl="2" rtl="0">
              <a:spcBef>
                <a:spcPts val="0"/>
              </a:spcBef>
              <a:spcAft>
                <a:spcPts val="0"/>
              </a:spcAft>
              <a:buSzPts val="2600"/>
              <a:buNone/>
              <a:defRPr sz="2600"/>
            </a:lvl3pPr>
            <a:lvl4pPr lvl="3" rtl="0">
              <a:spcBef>
                <a:spcPts val="0"/>
              </a:spcBef>
              <a:spcAft>
                <a:spcPts val="0"/>
              </a:spcAft>
              <a:buSzPts val="2600"/>
              <a:buNone/>
              <a:defRPr sz="2600"/>
            </a:lvl4pPr>
            <a:lvl5pPr lvl="4" rtl="0">
              <a:spcBef>
                <a:spcPts val="0"/>
              </a:spcBef>
              <a:spcAft>
                <a:spcPts val="0"/>
              </a:spcAft>
              <a:buSzPts val="2600"/>
              <a:buNone/>
              <a:defRPr sz="2600"/>
            </a:lvl5pPr>
            <a:lvl6pPr lvl="5" rtl="0">
              <a:spcBef>
                <a:spcPts val="0"/>
              </a:spcBef>
              <a:spcAft>
                <a:spcPts val="0"/>
              </a:spcAft>
              <a:buSzPts val="2600"/>
              <a:buNone/>
              <a:defRPr sz="2600"/>
            </a:lvl6pPr>
            <a:lvl7pPr lvl="6" rtl="0">
              <a:spcBef>
                <a:spcPts val="0"/>
              </a:spcBef>
              <a:spcAft>
                <a:spcPts val="0"/>
              </a:spcAft>
              <a:buSzPts val="2600"/>
              <a:buNone/>
              <a:defRPr sz="2600"/>
            </a:lvl7pPr>
            <a:lvl8pPr lvl="7" rtl="0">
              <a:spcBef>
                <a:spcPts val="0"/>
              </a:spcBef>
              <a:spcAft>
                <a:spcPts val="0"/>
              </a:spcAft>
              <a:buSzPts val="2600"/>
              <a:buNone/>
              <a:defRPr sz="2600"/>
            </a:lvl8pPr>
            <a:lvl9pPr lvl="8" rtl="0">
              <a:spcBef>
                <a:spcPts val="0"/>
              </a:spcBef>
              <a:spcAft>
                <a:spcPts val="0"/>
              </a:spcAft>
              <a:buSzPts val="2600"/>
              <a:buNone/>
              <a:defRPr sz="2600"/>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rmAutofit/>
          </a:bodyPr>
          <a:lstStyle>
            <a:lvl1pPr lvl="0" rtl="0">
              <a:spcBef>
                <a:spcPts val="0"/>
              </a:spcBef>
              <a:spcAft>
                <a:spcPts val="0"/>
              </a:spcAft>
              <a:buSzPts val="2600"/>
              <a:buNone/>
              <a:defRPr sz="2600"/>
            </a:lvl1pPr>
            <a:lvl2pPr lvl="1" rtl="0">
              <a:spcBef>
                <a:spcPts val="0"/>
              </a:spcBef>
              <a:spcAft>
                <a:spcPts val="0"/>
              </a:spcAft>
              <a:buSzPts val="2600"/>
              <a:buNone/>
              <a:defRPr sz="2600"/>
            </a:lvl2pPr>
            <a:lvl3pPr lvl="2" rtl="0">
              <a:spcBef>
                <a:spcPts val="0"/>
              </a:spcBef>
              <a:spcAft>
                <a:spcPts val="0"/>
              </a:spcAft>
              <a:buSzPts val="2600"/>
              <a:buNone/>
              <a:defRPr sz="2600"/>
            </a:lvl3pPr>
            <a:lvl4pPr lvl="3" rtl="0">
              <a:spcBef>
                <a:spcPts val="0"/>
              </a:spcBef>
              <a:spcAft>
                <a:spcPts val="0"/>
              </a:spcAft>
              <a:buSzPts val="2600"/>
              <a:buNone/>
              <a:defRPr sz="2600"/>
            </a:lvl4pPr>
            <a:lvl5pPr lvl="4" rtl="0">
              <a:spcBef>
                <a:spcPts val="0"/>
              </a:spcBef>
              <a:spcAft>
                <a:spcPts val="0"/>
              </a:spcAft>
              <a:buSzPts val="2600"/>
              <a:buNone/>
              <a:defRPr sz="2600"/>
            </a:lvl5pPr>
            <a:lvl6pPr lvl="5" rtl="0">
              <a:spcBef>
                <a:spcPts val="0"/>
              </a:spcBef>
              <a:spcAft>
                <a:spcPts val="0"/>
              </a:spcAft>
              <a:buSzPts val="2600"/>
              <a:buNone/>
              <a:defRPr sz="2600"/>
            </a:lvl6pPr>
            <a:lvl7pPr lvl="6" rtl="0">
              <a:spcBef>
                <a:spcPts val="0"/>
              </a:spcBef>
              <a:spcAft>
                <a:spcPts val="0"/>
              </a:spcAft>
              <a:buSzPts val="2600"/>
              <a:buNone/>
              <a:defRPr sz="2600"/>
            </a:lvl7pPr>
            <a:lvl8pPr lvl="7" rtl="0">
              <a:spcBef>
                <a:spcPts val="0"/>
              </a:spcBef>
              <a:spcAft>
                <a:spcPts val="0"/>
              </a:spcAft>
              <a:buSzPts val="2600"/>
              <a:buNone/>
              <a:defRPr sz="2600"/>
            </a:lvl8pPr>
            <a:lvl9pPr lvl="8" rtl="0">
              <a:spcBef>
                <a:spcPts val="0"/>
              </a:spcBef>
              <a:spcAft>
                <a:spcPts val="0"/>
              </a:spcAft>
              <a:buSzPts val="2600"/>
              <a:buNone/>
              <a:defRPr sz="2600"/>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lvl1pPr lvl="0" rtl="0">
              <a:spcBef>
                <a:spcPts val="0"/>
              </a:spcBef>
              <a:spcAft>
                <a:spcPts val="0"/>
              </a:spcAft>
              <a:buSzPts val="2600"/>
              <a:buNone/>
              <a:defRPr sz="2600"/>
            </a:lvl1pPr>
            <a:lvl2pPr lvl="1" rtl="0">
              <a:spcBef>
                <a:spcPts val="0"/>
              </a:spcBef>
              <a:spcAft>
                <a:spcPts val="0"/>
              </a:spcAft>
              <a:buSzPts val="2600"/>
              <a:buNone/>
              <a:defRPr sz="2600"/>
            </a:lvl2pPr>
            <a:lvl3pPr lvl="2" rtl="0">
              <a:spcBef>
                <a:spcPts val="0"/>
              </a:spcBef>
              <a:spcAft>
                <a:spcPts val="0"/>
              </a:spcAft>
              <a:buSzPts val="2600"/>
              <a:buNone/>
              <a:defRPr sz="2600"/>
            </a:lvl3pPr>
            <a:lvl4pPr lvl="3" rtl="0">
              <a:spcBef>
                <a:spcPts val="0"/>
              </a:spcBef>
              <a:spcAft>
                <a:spcPts val="0"/>
              </a:spcAft>
              <a:buSzPts val="2600"/>
              <a:buNone/>
              <a:defRPr sz="2600"/>
            </a:lvl4pPr>
            <a:lvl5pPr lvl="4" rtl="0">
              <a:spcBef>
                <a:spcPts val="0"/>
              </a:spcBef>
              <a:spcAft>
                <a:spcPts val="0"/>
              </a:spcAft>
              <a:buSzPts val="2600"/>
              <a:buNone/>
              <a:defRPr sz="2600"/>
            </a:lvl5pPr>
            <a:lvl6pPr lvl="5" rtl="0">
              <a:spcBef>
                <a:spcPts val="0"/>
              </a:spcBef>
              <a:spcAft>
                <a:spcPts val="0"/>
              </a:spcAft>
              <a:buSzPts val="2600"/>
              <a:buNone/>
              <a:defRPr sz="2600"/>
            </a:lvl6pPr>
            <a:lvl7pPr lvl="6" rtl="0">
              <a:spcBef>
                <a:spcPts val="0"/>
              </a:spcBef>
              <a:spcAft>
                <a:spcPts val="0"/>
              </a:spcAft>
              <a:buSzPts val="2600"/>
              <a:buNone/>
              <a:defRPr sz="2600"/>
            </a:lvl7pPr>
            <a:lvl8pPr lvl="7" rtl="0">
              <a:spcBef>
                <a:spcPts val="0"/>
              </a:spcBef>
              <a:spcAft>
                <a:spcPts val="0"/>
              </a:spcAft>
              <a:buSzPts val="2600"/>
              <a:buNone/>
              <a:defRPr sz="2600"/>
            </a:lvl8pPr>
            <a:lvl9pPr lvl="8" rtl="0">
              <a:spcBef>
                <a:spcPts val="0"/>
              </a:spcBef>
              <a:spcAft>
                <a:spcPts val="0"/>
              </a:spcAft>
              <a:buSzPts val="2600"/>
              <a:buNone/>
              <a:defRPr sz="2600"/>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1pPr>
            <a:lvl2pPr lvl="1" rt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2pPr>
            <a:lvl3pPr lvl="2" rt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3pPr>
            <a:lvl4pPr lvl="3" rt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4pPr>
            <a:lvl5pPr lvl="4" rt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5pPr>
            <a:lvl6pPr lvl="5" rt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6pPr>
            <a:lvl7pPr lvl="6" rt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7pPr>
            <a:lvl8pPr lvl="7" rt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8pPr>
            <a:lvl9pPr lvl="8" rt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rtl="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rtl="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rtl="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rtl="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rtl="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rtl="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rtl="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rtl="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rtl="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accent1"/>
                </a:solidFill>
                <a:latin typeface="Lato"/>
                <a:ea typeface="Lato"/>
                <a:cs typeface="Lato"/>
                <a:sym typeface="Lato"/>
              </a:defRPr>
            </a:lvl1pPr>
            <a:lvl2pPr lvl="1" rtl="0" algn="r">
              <a:buNone/>
              <a:defRPr sz="1000">
                <a:solidFill>
                  <a:schemeClr val="accent1"/>
                </a:solidFill>
                <a:latin typeface="Lato"/>
                <a:ea typeface="Lato"/>
                <a:cs typeface="Lato"/>
                <a:sym typeface="Lato"/>
              </a:defRPr>
            </a:lvl2pPr>
            <a:lvl3pPr lvl="2" rtl="0" algn="r">
              <a:buNone/>
              <a:defRPr sz="1000">
                <a:solidFill>
                  <a:schemeClr val="accent1"/>
                </a:solidFill>
                <a:latin typeface="Lato"/>
                <a:ea typeface="Lato"/>
                <a:cs typeface="Lato"/>
                <a:sym typeface="Lato"/>
              </a:defRPr>
            </a:lvl3pPr>
            <a:lvl4pPr lvl="3" rtl="0" algn="r">
              <a:buNone/>
              <a:defRPr sz="1000">
                <a:solidFill>
                  <a:schemeClr val="accent1"/>
                </a:solidFill>
                <a:latin typeface="Lato"/>
                <a:ea typeface="Lato"/>
                <a:cs typeface="Lato"/>
                <a:sym typeface="Lato"/>
              </a:defRPr>
            </a:lvl4pPr>
            <a:lvl5pPr lvl="4" rtl="0" algn="r">
              <a:buNone/>
              <a:defRPr sz="1000">
                <a:solidFill>
                  <a:schemeClr val="accent1"/>
                </a:solidFill>
                <a:latin typeface="Lato"/>
                <a:ea typeface="Lato"/>
                <a:cs typeface="Lato"/>
                <a:sym typeface="Lato"/>
              </a:defRPr>
            </a:lvl5pPr>
            <a:lvl6pPr lvl="5" rtl="0" algn="r">
              <a:buNone/>
              <a:defRPr sz="1000">
                <a:solidFill>
                  <a:schemeClr val="accent1"/>
                </a:solidFill>
                <a:latin typeface="Lato"/>
                <a:ea typeface="Lato"/>
                <a:cs typeface="Lato"/>
                <a:sym typeface="Lato"/>
              </a:defRPr>
            </a:lvl6pPr>
            <a:lvl7pPr lvl="6" rtl="0" algn="r">
              <a:buNone/>
              <a:defRPr sz="1000">
                <a:solidFill>
                  <a:schemeClr val="accent1"/>
                </a:solidFill>
                <a:latin typeface="Lato"/>
                <a:ea typeface="Lato"/>
                <a:cs typeface="Lato"/>
                <a:sym typeface="Lato"/>
              </a:defRPr>
            </a:lvl7pPr>
            <a:lvl8pPr lvl="7" rtl="0" algn="r">
              <a:buNone/>
              <a:defRPr sz="1000">
                <a:solidFill>
                  <a:schemeClr val="accent1"/>
                </a:solidFill>
                <a:latin typeface="Lato"/>
                <a:ea typeface="Lato"/>
                <a:cs typeface="Lato"/>
                <a:sym typeface="Lato"/>
              </a:defRPr>
            </a:lvl8pPr>
            <a:lvl9pPr lvl="8" rtl="0"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0.png"/><Relationship Id="rId4" Type="http://schemas.openxmlformats.org/officeDocument/2006/relationships/image" Target="../media/image16.png"/><Relationship Id="rId5" Type="http://schemas.openxmlformats.org/officeDocument/2006/relationships/image" Target="../media/image5.png"/><Relationship Id="rId6" Type="http://schemas.openxmlformats.org/officeDocument/2006/relationships/image" Target="../media/image3.png"/><Relationship Id="rId7" Type="http://schemas.openxmlformats.org/officeDocument/2006/relationships/image" Target="../media/image1.png"/><Relationship Id="rId8"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6.png"/><Relationship Id="rId4" Type="http://schemas.openxmlformats.org/officeDocument/2006/relationships/image" Target="../media/image18.png"/><Relationship Id="rId5" Type="http://schemas.openxmlformats.org/officeDocument/2006/relationships/image" Target="../media/image9.png"/><Relationship Id="rId6" Type="http://schemas.openxmlformats.org/officeDocument/2006/relationships/image" Target="../media/image22.png"/><Relationship Id="rId7" Type="http://schemas.openxmlformats.org/officeDocument/2006/relationships/image" Target="../media/image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2.png"/><Relationship Id="rId4" Type="http://schemas.openxmlformats.org/officeDocument/2006/relationships/image" Target="../media/image24.png"/><Relationship Id="rId5" Type="http://schemas.openxmlformats.org/officeDocument/2006/relationships/image" Target="../media/image11.png"/><Relationship Id="rId6" Type="http://schemas.openxmlformats.org/officeDocument/2006/relationships/image" Target="../media/image19.png"/><Relationship Id="rId7" Type="http://schemas.openxmlformats.org/officeDocument/2006/relationships/image" Target="../media/image20.png"/><Relationship Id="rId8"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1.png"/><Relationship Id="rId4" Type="http://schemas.openxmlformats.org/officeDocument/2006/relationships/image" Target="../media/image28.png"/><Relationship Id="rId5" Type="http://schemas.openxmlformats.org/officeDocument/2006/relationships/image" Target="../media/image17.png"/><Relationship Id="rId6" Type="http://schemas.openxmlformats.org/officeDocument/2006/relationships/image" Target="../media/image25.png"/><Relationship Id="rId7" Type="http://schemas.openxmlformats.org/officeDocument/2006/relationships/image" Target="../media/image26.png"/><Relationship Id="rId8"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3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0.png"/><Relationship Id="rId4" Type="http://schemas.openxmlformats.org/officeDocument/2006/relationships/image" Target="../media/image16.png"/><Relationship Id="rId5" Type="http://schemas.openxmlformats.org/officeDocument/2006/relationships/image" Target="../media/image5.png"/><Relationship Id="rId6" Type="http://schemas.openxmlformats.org/officeDocument/2006/relationships/image" Target="../media/image3.png"/><Relationship Id="rId7" Type="http://schemas.openxmlformats.org/officeDocument/2006/relationships/image" Target="../media/image1.png"/><Relationship Id="rId8" Type="http://schemas.openxmlformats.org/officeDocument/2006/relationships/image" Target="../media/image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6.png"/><Relationship Id="rId4" Type="http://schemas.openxmlformats.org/officeDocument/2006/relationships/image" Target="../media/image18.png"/><Relationship Id="rId5" Type="http://schemas.openxmlformats.org/officeDocument/2006/relationships/image" Target="../media/image9.png"/><Relationship Id="rId6" Type="http://schemas.openxmlformats.org/officeDocument/2006/relationships/image" Target="../media/image22.png"/><Relationship Id="rId7" Type="http://schemas.openxmlformats.org/officeDocument/2006/relationships/image" Target="../media/image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2.png"/><Relationship Id="rId4" Type="http://schemas.openxmlformats.org/officeDocument/2006/relationships/image" Target="../media/image24.png"/><Relationship Id="rId5" Type="http://schemas.openxmlformats.org/officeDocument/2006/relationships/image" Target="../media/image11.png"/><Relationship Id="rId6" Type="http://schemas.openxmlformats.org/officeDocument/2006/relationships/image" Target="../media/image19.png"/><Relationship Id="rId7" Type="http://schemas.openxmlformats.org/officeDocument/2006/relationships/image" Target="../media/image20.png"/><Relationship Id="rId8" Type="http://schemas.openxmlformats.org/officeDocument/2006/relationships/image" Target="../media/image1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1.png"/><Relationship Id="rId4" Type="http://schemas.openxmlformats.org/officeDocument/2006/relationships/image" Target="../media/image28.png"/><Relationship Id="rId5" Type="http://schemas.openxmlformats.org/officeDocument/2006/relationships/image" Target="../media/image17.png"/><Relationship Id="rId6" Type="http://schemas.openxmlformats.org/officeDocument/2006/relationships/image" Target="../media/image25.png"/><Relationship Id="rId7" Type="http://schemas.openxmlformats.org/officeDocument/2006/relationships/image" Target="../media/image26.png"/><Relationship Id="rId8" Type="http://schemas.openxmlformats.org/officeDocument/2006/relationships/image" Target="../media/image1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3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2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37.png"/><Relationship Id="rId4" Type="http://schemas.openxmlformats.org/officeDocument/2006/relationships/image" Target="../media/image30.png"/><Relationship Id="rId5" Type="http://schemas.openxmlformats.org/officeDocument/2006/relationships/image" Target="../media/image3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29.png"/><Relationship Id="rId4" Type="http://schemas.openxmlformats.org/officeDocument/2006/relationships/image" Target="../media/image32.png"/><Relationship Id="rId5" Type="http://schemas.openxmlformats.org/officeDocument/2006/relationships/image" Target="../media/image3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33.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3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4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3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3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0.png"/><Relationship Id="rId4" Type="http://schemas.openxmlformats.org/officeDocument/2006/relationships/image" Target="../media/image16.png"/><Relationship Id="rId5" Type="http://schemas.openxmlformats.org/officeDocument/2006/relationships/image" Target="../media/image5.png"/><Relationship Id="rId6" Type="http://schemas.openxmlformats.org/officeDocument/2006/relationships/image" Target="../media/image3.png"/><Relationship Id="rId7" Type="http://schemas.openxmlformats.org/officeDocument/2006/relationships/image" Target="../media/image1.png"/><Relationship Id="rId8"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6.png"/><Relationship Id="rId4" Type="http://schemas.openxmlformats.org/officeDocument/2006/relationships/image" Target="../media/image18.png"/><Relationship Id="rId5" Type="http://schemas.openxmlformats.org/officeDocument/2006/relationships/image" Target="../media/image9.png"/><Relationship Id="rId6" Type="http://schemas.openxmlformats.org/officeDocument/2006/relationships/image" Target="../media/image22.png"/><Relationship Id="rId7"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pic>
        <p:nvPicPr>
          <p:cNvPr id="86" name="Google Shape;86;p13"/>
          <p:cNvPicPr preferRelativeResize="0"/>
          <p:nvPr/>
        </p:nvPicPr>
        <p:blipFill rotWithShape="1">
          <a:blip r:embed="rId3">
            <a:alphaModFix/>
          </a:blip>
          <a:srcRect b="0" l="803" r="0" t="0"/>
          <a:stretch/>
        </p:blipFill>
        <p:spPr>
          <a:xfrm>
            <a:off x="0" y="0"/>
            <a:ext cx="9144000" cy="5143500"/>
          </a:xfrm>
          <a:prstGeom prst="rect">
            <a:avLst/>
          </a:prstGeom>
          <a:noFill/>
          <a:ln>
            <a:noFill/>
          </a:ln>
        </p:spPr>
      </p:pic>
      <p:sp>
        <p:nvSpPr>
          <p:cNvPr id="87" name="Google Shape;87;p13"/>
          <p:cNvSpPr txBox="1"/>
          <p:nvPr>
            <p:ph idx="1" type="subTitle"/>
          </p:nvPr>
        </p:nvSpPr>
        <p:spPr>
          <a:xfrm>
            <a:off x="382200" y="2240500"/>
            <a:ext cx="3937500" cy="2713800"/>
          </a:xfrm>
          <a:prstGeom prst="rect">
            <a:avLst/>
          </a:prstGeom>
        </p:spPr>
        <p:txBody>
          <a:bodyPr anchorCtr="0" anchor="t" bIns="91425" lIns="91425" spcFirstLastPara="1" rIns="91425" wrap="square" tIns="91425">
            <a:normAutofit lnSpcReduction="20000"/>
          </a:bodyPr>
          <a:lstStyle/>
          <a:p>
            <a:pPr indent="0" lvl="0" marL="0" rtl="0" algn="ctr">
              <a:spcBef>
                <a:spcPts val="0"/>
              </a:spcBef>
              <a:spcAft>
                <a:spcPts val="0"/>
              </a:spcAft>
              <a:buNone/>
            </a:pPr>
            <a:r>
              <a:rPr b="1" lang="en" sz="2400">
                <a:solidFill>
                  <a:srgbClr val="1A1A1A"/>
                </a:solidFill>
              </a:rPr>
              <a:t>Group E</a:t>
            </a:r>
            <a:endParaRPr b="1" sz="2400">
              <a:solidFill>
                <a:srgbClr val="1A1A1A"/>
              </a:solidFill>
            </a:endParaRPr>
          </a:p>
          <a:p>
            <a:pPr indent="0" lvl="0" marL="0" rtl="0" algn="ctr">
              <a:spcBef>
                <a:spcPts val="0"/>
              </a:spcBef>
              <a:spcAft>
                <a:spcPts val="0"/>
              </a:spcAft>
              <a:buClr>
                <a:schemeClr val="dk1"/>
              </a:buClr>
              <a:buSzPts val="1100"/>
              <a:buFont typeface="Arial"/>
              <a:buNone/>
            </a:pPr>
            <a:r>
              <a:t/>
            </a:r>
            <a:endParaRPr>
              <a:solidFill>
                <a:srgbClr val="1A1A1A"/>
              </a:solidFill>
            </a:endParaRPr>
          </a:p>
          <a:p>
            <a:pPr indent="0" lvl="0" marL="0" rtl="0" algn="ctr">
              <a:lnSpc>
                <a:spcPct val="115000"/>
              </a:lnSpc>
              <a:spcBef>
                <a:spcPts val="0"/>
              </a:spcBef>
              <a:spcAft>
                <a:spcPts val="0"/>
              </a:spcAft>
              <a:buNone/>
            </a:pPr>
            <a:r>
              <a:rPr b="1" lang="en" sz="2000">
                <a:solidFill>
                  <a:srgbClr val="1A1A1A"/>
                </a:solidFill>
                <a:latin typeface="Calibri"/>
                <a:ea typeface="Calibri"/>
                <a:cs typeface="Calibri"/>
                <a:sym typeface="Calibri"/>
              </a:rPr>
              <a:t>PoAn Chen, Susan Wang,</a:t>
            </a:r>
            <a:endParaRPr b="1" sz="2000">
              <a:solidFill>
                <a:srgbClr val="1A1A1A"/>
              </a:solidFill>
              <a:latin typeface="Calibri"/>
              <a:ea typeface="Calibri"/>
              <a:cs typeface="Calibri"/>
              <a:sym typeface="Calibri"/>
            </a:endParaRPr>
          </a:p>
          <a:p>
            <a:pPr indent="0" lvl="0" marL="0" rtl="0" algn="ctr">
              <a:lnSpc>
                <a:spcPct val="115000"/>
              </a:lnSpc>
              <a:spcBef>
                <a:spcPts val="0"/>
              </a:spcBef>
              <a:spcAft>
                <a:spcPts val="0"/>
              </a:spcAft>
              <a:buNone/>
            </a:pPr>
            <a:r>
              <a:rPr b="1" lang="en" sz="2000">
                <a:solidFill>
                  <a:srgbClr val="1A1A1A"/>
                </a:solidFill>
                <a:latin typeface="Calibri"/>
                <a:ea typeface="Calibri"/>
                <a:cs typeface="Calibri"/>
                <a:sym typeface="Calibri"/>
              </a:rPr>
              <a:t>Wenyu Wu, Jing Zhang</a:t>
            </a:r>
            <a:endParaRPr b="1" sz="2000">
              <a:solidFill>
                <a:srgbClr val="1A1A1A"/>
              </a:solidFill>
              <a:latin typeface="Calibri"/>
              <a:ea typeface="Calibri"/>
              <a:cs typeface="Calibri"/>
              <a:sym typeface="Calibri"/>
            </a:endParaRPr>
          </a:p>
          <a:p>
            <a:pPr indent="0" lvl="0" marL="0" rtl="0" algn="ctr">
              <a:lnSpc>
                <a:spcPct val="115000"/>
              </a:lnSpc>
              <a:spcBef>
                <a:spcPts val="0"/>
              </a:spcBef>
              <a:spcAft>
                <a:spcPts val="0"/>
              </a:spcAft>
              <a:buClr>
                <a:srgbClr val="1A9988"/>
              </a:buClr>
              <a:buSzPts val="1100"/>
              <a:buFont typeface="Arial"/>
              <a:buNone/>
            </a:pPr>
            <a:r>
              <a:t/>
            </a:r>
            <a:endParaRPr b="1" sz="2000">
              <a:solidFill>
                <a:srgbClr val="1A1A1A"/>
              </a:solidFill>
              <a:latin typeface="Calibri"/>
              <a:ea typeface="Calibri"/>
              <a:cs typeface="Calibri"/>
              <a:sym typeface="Calibri"/>
            </a:endParaRPr>
          </a:p>
          <a:p>
            <a:pPr indent="0" lvl="0" marL="0" rtl="0" algn="ctr">
              <a:lnSpc>
                <a:spcPct val="150000"/>
              </a:lnSpc>
              <a:spcBef>
                <a:spcPts val="0"/>
              </a:spcBef>
              <a:spcAft>
                <a:spcPts val="0"/>
              </a:spcAft>
              <a:buNone/>
            </a:pPr>
            <a:r>
              <a:rPr b="1" lang="en" sz="1500">
                <a:solidFill>
                  <a:srgbClr val="2D3B45"/>
                </a:solidFill>
                <a:highlight>
                  <a:srgbClr val="FFFFFF"/>
                </a:highlight>
                <a:latin typeface="Calibri"/>
                <a:ea typeface="Calibri"/>
                <a:cs typeface="Calibri"/>
                <a:sym typeface="Calibri"/>
              </a:rPr>
              <a:t>ACTUPS 5841</a:t>
            </a:r>
            <a:endParaRPr b="1" sz="1500">
              <a:solidFill>
                <a:srgbClr val="2D3B45"/>
              </a:solidFill>
              <a:highlight>
                <a:srgbClr val="FFFFFF"/>
              </a:highlight>
              <a:latin typeface="Calibri"/>
              <a:ea typeface="Calibri"/>
              <a:cs typeface="Calibri"/>
              <a:sym typeface="Calibri"/>
            </a:endParaRPr>
          </a:p>
          <a:p>
            <a:pPr indent="0" lvl="0" marL="0" rtl="0" algn="ctr">
              <a:lnSpc>
                <a:spcPct val="150000"/>
              </a:lnSpc>
              <a:spcBef>
                <a:spcPts val="0"/>
              </a:spcBef>
              <a:spcAft>
                <a:spcPts val="0"/>
              </a:spcAft>
              <a:buNone/>
            </a:pPr>
            <a:r>
              <a:rPr b="1" lang="en" sz="1500">
                <a:solidFill>
                  <a:srgbClr val="2D3B45"/>
                </a:solidFill>
                <a:latin typeface="Calibri"/>
                <a:ea typeface="Calibri"/>
                <a:cs typeface="Calibri"/>
                <a:sym typeface="Calibri"/>
              </a:rPr>
              <a:t>Professor： </a:t>
            </a:r>
            <a:r>
              <a:rPr b="1" lang="en" sz="1500">
                <a:solidFill>
                  <a:srgbClr val="2D3B45"/>
                </a:solidFill>
                <a:highlight>
                  <a:srgbClr val="FFFFFF"/>
                </a:highlight>
                <a:latin typeface="Calibri"/>
                <a:ea typeface="Calibri"/>
                <a:cs typeface="Calibri"/>
                <a:sym typeface="Calibri"/>
              </a:rPr>
              <a:t>Yubo Wang</a:t>
            </a:r>
            <a:endParaRPr b="1" sz="1500">
              <a:solidFill>
                <a:srgbClr val="1A1A1A"/>
              </a:solidFill>
              <a:latin typeface="Calibri"/>
              <a:ea typeface="Calibri"/>
              <a:cs typeface="Calibri"/>
              <a:sym typeface="Calibri"/>
            </a:endParaRPr>
          </a:p>
          <a:p>
            <a:pPr indent="0" lvl="0" marL="0" rtl="0" algn="ctr">
              <a:lnSpc>
                <a:spcPct val="115000"/>
              </a:lnSpc>
              <a:spcBef>
                <a:spcPts val="0"/>
              </a:spcBef>
              <a:spcAft>
                <a:spcPts val="0"/>
              </a:spcAft>
              <a:buClr>
                <a:schemeClr val="dk1"/>
              </a:buClr>
              <a:buSzPts val="1100"/>
              <a:buFont typeface="Arial"/>
              <a:buNone/>
            </a:pPr>
            <a:r>
              <a:rPr b="1" lang="en" sz="1500">
                <a:solidFill>
                  <a:srgbClr val="1A1A1A"/>
                </a:solidFill>
                <a:latin typeface="Calibri"/>
                <a:ea typeface="Calibri"/>
                <a:cs typeface="Calibri"/>
                <a:sym typeface="Calibri"/>
              </a:rPr>
              <a:t>12/9/2021</a:t>
            </a:r>
            <a:endParaRPr b="1" sz="1500">
              <a:solidFill>
                <a:srgbClr val="1A1A1A"/>
              </a:solidFill>
              <a:latin typeface="Calibri"/>
              <a:ea typeface="Calibri"/>
              <a:cs typeface="Calibri"/>
              <a:sym typeface="Calibri"/>
            </a:endParaRPr>
          </a:p>
          <a:p>
            <a:pPr indent="0" lvl="0" marL="0" rtl="0" algn="l">
              <a:spcBef>
                <a:spcPts val="0"/>
              </a:spcBef>
              <a:spcAft>
                <a:spcPts val="0"/>
              </a:spcAft>
              <a:buNone/>
            </a:pPr>
            <a:r>
              <a:t/>
            </a:r>
            <a:endParaRPr/>
          </a:p>
        </p:txBody>
      </p:sp>
      <p:sp>
        <p:nvSpPr>
          <p:cNvPr id="88" name="Google Shape;88;p13"/>
          <p:cNvSpPr txBox="1"/>
          <p:nvPr/>
        </p:nvSpPr>
        <p:spPr>
          <a:xfrm>
            <a:off x="445325" y="523250"/>
            <a:ext cx="8071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Lato"/>
              <a:ea typeface="Lato"/>
              <a:cs typeface="Lato"/>
              <a:sym typeface="Lato"/>
            </a:endParaRPr>
          </a:p>
        </p:txBody>
      </p:sp>
      <p:sp>
        <p:nvSpPr>
          <p:cNvPr id="89" name="Google Shape;89;p13"/>
          <p:cNvSpPr txBox="1"/>
          <p:nvPr/>
        </p:nvSpPr>
        <p:spPr>
          <a:xfrm>
            <a:off x="534550" y="523250"/>
            <a:ext cx="6668700" cy="1231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400">
                <a:solidFill>
                  <a:srgbClr val="1A1A1A"/>
                </a:solidFill>
                <a:latin typeface="Lato"/>
                <a:ea typeface="Lato"/>
                <a:cs typeface="Lato"/>
                <a:sym typeface="Lato"/>
              </a:rPr>
              <a:t>Prediction of Travel </a:t>
            </a:r>
            <a:endParaRPr b="1" sz="3400">
              <a:solidFill>
                <a:srgbClr val="1A1A1A"/>
              </a:solidFill>
              <a:latin typeface="Lato"/>
              <a:ea typeface="Lato"/>
              <a:cs typeface="Lato"/>
              <a:sym typeface="Lato"/>
            </a:endParaRPr>
          </a:p>
          <a:p>
            <a:pPr indent="0" lvl="0" marL="0" rtl="0" algn="l">
              <a:spcBef>
                <a:spcPts val="0"/>
              </a:spcBef>
              <a:spcAft>
                <a:spcPts val="0"/>
              </a:spcAft>
              <a:buNone/>
            </a:pPr>
            <a:r>
              <a:rPr b="1" lang="en" sz="3400">
                <a:solidFill>
                  <a:srgbClr val="1A1A1A"/>
                </a:solidFill>
                <a:latin typeface="Lato"/>
                <a:ea typeface="Lato"/>
                <a:cs typeface="Lato"/>
                <a:sym typeface="Lato"/>
              </a:rPr>
              <a:t>Insurance Purchase</a:t>
            </a:r>
            <a:endParaRPr b="1" sz="3400">
              <a:solidFill>
                <a:srgbClr val="1A1A1A"/>
              </a:solidFill>
              <a:latin typeface="Lato"/>
              <a:ea typeface="Lato"/>
              <a:cs typeface="Lato"/>
              <a:sym typeface="La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22"/>
          <p:cNvSpPr txBox="1"/>
          <p:nvPr>
            <p:ph type="title"/>
          </p:nvPr>
        </p:nvSpPr>
        <p:spPr>
          <a:xfrm>
            <a:off x="727650" y="65070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4000"/>
              <a:buFont typeface="Arial"/>
              <a:buNone/>
            </a:pPr>
            <a:r>
              <a:rPr lang="en" sz="2400">
                <a:solidFill>
                  <a:srgbClr val="1A9988"/>
                </a:solidFill>
                <a:latin typeface="Calibri"/>
                <a:ea typeface="Calibri"/>
                <a:cs typeface="Calibri"/>
                <a:sym typeface="Calibri"/>
              </a:rPr>
              <a:t>Data Overview</a:t>
            </a:r>
            <a:endParaRPr sz="2400">
              <a:solidFill>
                <a:srgbClr val="1A9988"/>
              </a:solidFill>
              <a:latin typeface="Calibri"/>
              <a:ea typeface="Calibri"/>
              <a:cs typeface="Calibri"/>
              <a:sym typeface="Calibri"/>
            </a:endParaRPr>
          </a:p>
        </p:txBody>
      </p:sp>
      <p:graphicFrame>
        <p:nvGraphicFramePr>
          <p:cNvPr id="206" name="Google Shape;206;p22"/>
          <p:cNvGraphicFramePr/>
          <p:nvPr/>
        </p:nvGraphicFramePr>
        <p:xfrm>
          <a:off x="1633200" y="1317675"/>
          <a:ext cx="3000000" cy="3000000"/>
        </p:xfrm>
        <a:graphic>
          <a:graphicData uri="http://schemas.openxmlformats.org/drawingml/2006/table">
            <a:tbl>
              <a:tblPr>
                <a:noFill/>
                <a:tableStyleId>{468B704D-0A5C-4A8C-AAEA-5D259F5A43D3}</a:tableStyleId>
              </a:tblPr>
              <a:tblGrid>
                <a:gridCol w="1684175"/>
                <a:gridCol w="4900775"/>
              </a:tblGrid>
              <a:tr h="524150">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Travel Insurance</a:t>
                      </a:r>
                      <a:endParaRPr sz="1200">
                        <a:latin typeface="Times New Roman"/>
                        <a:ea typeface="Times New Roman"/>
                        <a:cs typeface="Times New Roman"/>
                        <a:sym typeface="Times New Roman"/>
                      </a:endParaRPr>
                    </a:p>
                  </a:txBody>
                  <a:tcPr marT="63500" marB="63500" marR="63500" marL="63500">
                    <a:solidFill>
                      <a:srgbClr val="76A5AF"/>
                    </a:solidFill>
                  </a:tcPr>
                </a:tc>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1 if the customer purchased travel insurance package in 2019, and 0 otherwise</a:t>
                      </a:r>
                      <a:endParaRPr sz="1200">
                        <a:latin typeface="Times New Roman"/>
                        <a:ea typeface="Times New Roman"/>
                        <a:cs typeface="Times New Roman"/>
                        <a:sym typeface="Times New Roman"/>
                      </a:endParaRPr>
                    </a:p>
                  </a:txBody>
                  <a:tcPr marT="63500" marB="63500" marR="63500" marL="63500">
                    <a:solidFill>
                      <a:srgbClr val="76A5AF"/>
                    </a:solidFill>
                  </a:tcPr>
                </a:tc>
              </a:tr>
              <a:tr h="330150">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Age</a:t>
                      </a:r>
                      <a:endParaRPr sz="1200">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Age of the customer</a:t>
                      </a:r>
                      <a:endParaRPr sz="1200">
                        <a:latin typeface="Times New Roman"/>
                        <a:ea typeface="Times New Roman"/>
                        <a:cs typeface="Times New Roman"/>
                        <a:sym typeface="Times New Roman"/>
                      </a:endParaRPr>
                    </a:p>
                  </a:txBody>
                  <a:tcPr marT="63500" marB="63500" marR="63500" marL="63500"/>
                </a:tc>
              </a:tr>
              <a:tr h="330150">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Employment Type</a:t>
                      </a:r>
                      <a:endParaRPr sz="1200">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The sector in which customer is employed </a:t>
                      </a:r>
                      <a:endParaRPr sz="1200">
                        <a:latin typeface="Times New Roman"/>
                        <a:ea typeface="Times New Roman"/>
                        <a:cs typeface="Times New Roman"/>
                        <a:sym typeface="Times New Roman"/>
                      </a:endParaRPr>
                    </a:p>
                  </a:txBody>
                  <a:tcPr marT="63500" marB="63500" marR="63500" marL="63500"/>
                </a:tc>
              </a:tr>
              <a:tr h="330150">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Graduate Or Not</a:t>
                      </a:r>
                      <a:endParaRPr sz="1200">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Whether the customer is college graduate or not</a:t>
                      </a:r>
                      <a:endParaRPr sz="1200">
                        <a:latin typeface="Times New Roman"/>
                        <a:ea typeface="Times New Roman"/>
                        <a:cs typeface="Times New Roman"/>
                        <a:sym typeface="Times New Roman"/>
                      </a:endParaRPr>
                    </a:p>
                  </a:txBody>
                  <a:tcPr marT="63500" marB="63500" marR="63500" marL="63500"/>
                </a:tc>
              </a:tr>
              <a:tr h="524150">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Annual Income</a:t>
                      </a:r>
                      <a:endParaRPr sz="1200">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Annual income of the customer in Indian Rupees (rounded to nearest 50 thousand Rupees)</a:t>
                      </a:r>
                      <a:endParaRPr sz="1200">
                        <a:latin typeface="Times New Roman"/>
                        <a:ea typeface="Times New Roman"/>
                        <a:cs typeface="Times New Roman"/>
                        <a:sym typeface="Times New Roman"/>
                      </a:endParaRPr>
                    </a:p>
                  </a:txBody>
                  <a:tcPr marT="63500" marB="63500" marR="63500" marL="63500"/>
                </a:tc>
              </a:tr>
              <a:tr h="341050">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Family Members</a:t>
                      </a:r>
                      <a:endParaRPr sz="1200">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Number of members in customer’s family</a:t>
                      </a:r>
                      <a:endParaRPr sz="1200">
                        <a:latin typeface="Times New Roman"/>
                        <a:ea typeface="Times New Roman"/>
                        <a:cs typeface="Times New Roman"/>
                        <a:sym typeface="Times New Roman"/>
                      </a:endParaRPr>
                    </a:p>
                  </a:txBody>
                  <a:tcPr marT="63500" marB="63500" marR="63500" marL="63500"/>
                </a:tc>
              </a:tr>
              <a:tr h="524150">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Chronic Disease</a:t>
                      </a:r>
                      <a:endParaRPr sz="1200">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1 if the customer suffers from major disease or conditions like diabetes, high blood pressures, asthma, etc, and 0 otherwise</a:t>
                      </a:r>
                      <a:endParaRPr sz="1200">
                        <a:latin typeface="Times New Roman"/>
                        <a:ea typeface="Times New Roman"/>
                        <a:cs typeface="Times New Roman"/>
                        <a:sym typeface="Times New Roman"/>
                      </a:endParaRPr>
                    </a:p>
                  </a:txBody>
                  <a:tcPr marT="63500" marB="63500" marR="63500" marL="63500"/>
                </a:tc>
              </a:tr>
              <a:tr h="524150">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Frequent Flyer</a:t>
                      </a:r>
                      <a:endParaRPr sz="1200">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Whether the customer booked at least </a:t>
                      </a:r>
                      <a:endParaRPr sz="1200">
                        <a:latin typeface="Times New Roman"/>
                        <a:ea typeface="Times New Roman"/>
                        <a:cs typeface="Times New Roman"/>
                        <a:sym typeface="Times New Roman"/>
                      </a:endParaRPr>
                    </a:p>
                    <a:p>
                      <a:pPr indent="0" lvl="0" marL="0" rtl="0" algn="l">
                        <a:spcBef>
                          <a:spcPts val="0"/>
                        </a:spcBef>
                        <a:spcAft>
                          <a:spcPts val="0"/>
                        </a:spcAft>
                        <a:buNone/>
                      </a:pPr>
                      <a:r>
                        <a:rPr lang="en" sz="1200">
                          <a:latin typeface="Times New Roman"/>
                          <a:ea typeface="Times New Roman"/>
                          <a:cs typeface="Times New Roman"/>
                          <a:sym typeface="Times New Roman"/>
                        </a:rPr>
                        <a:t>4 flight tickets in the past two years (2017-2019)</a:t>
                      </a:r>
                      <a:endParaRPr sz="1200">
                        <a:latin typeface="Times New Roman"/>
                        <a:ea typeface="Times New Roman"/>
                        <a:cs typeface="Times New Roman"/>
                        <a:sym typeface="Times New Roman"/>
                      </a:endParaRPr>
                    </a:p>
                  </a:txBody>
                  <a:tcPr marT="63500" marB="63500" marR="63500" marL="63500"/>
                </a:tc>
              </a:tr>
              <a:tr h="330150">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Ever Travelled Abroad</a:t>
                      </a:r>
                      <a:endParaRPr sz="1200">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Whether the customer has travelled to a foreign country</a:t>
                      </a:r>
                      <a:endParaRPr sz="1200">
                        <a:latin typeface="Times New Roman"/>
                        <a:ea typeface="Times New Roman"/>
                        <a:cs typeface="Times New Roman"/>
                        <a:sym typeface="Times New Roman"/>
                      </a:endParaRPr>
                    </a:p>
                  </a:txBody>
                  <a:tcPr marT="63500" marB="63500" marR="63500" marL="63500"/>
                </a:tc>
              </a:tr>
            </a:tbl>
          </a:graphicData>
        </a:graphic>
      </p:graphicFrame>
      <p:sp>
        <p:nvSpPr>
          <p:cNvPr id="207" name="Google Shape;207;p22"/>
          <p:cNvSpPr txBox="1"/>
          <p:nvPr/>
        </p:nvSpPr>
        <p:spPr>
          <a:xfrm>
            <a:off x="4403450" y="917463"/>
            <a:ext cx="4443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Total: 1987 observations</a:t>
            </a:r>
            <a:endParaRPr>
              <a:latin typeface="Lato"/>
              <a:ea typeface="Lato"/>
              <a:cs typeface="Lato"/>
              <a:sym typeface="Lato"/>
            </a:endParaRPr>
          </a:p>
        </p:txBody>
      </p:sp>
      <p:sp>
        <p:nvSpPr>
          <p:cNvPr id="208" name="Google Shape;208;p22"/>
          <p:cNvSpPr txBox="1"/>
          <p:nvPr/>
        </p:nvSpPr>
        <p:spPr>
          <a:xfrm>
            <a:off x="811800" y="1317675"/>
            <a:ext cx="744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Lato"/>
                <a:ea typeface="Lato"/>
                <a:cs typeface="Lato"/>
                <a:sym typeface="Lato"/>
              </a:rPr>
              <a:t>Target</a:t>
            </a:r>
            <a:endParaRPr b="1">
              <a:latin typeface="Lato"/>
              <a:ea typeface="Lato"/>
              <a:cs typeface="Lato"/>
              <a:sym typeface="Lato"/>
            </a:endParaRPr>
          </a:p>
        </p:txBody>
      </p:sp>
      <p:sp>
        <p:nvSpPr>
          <p:cNvPr id="209" name="Google Shape;209;p22"/>
          <p:cNvSpPr txBox="1"/>
          <p:nvPr/>
        </p:nvSpPr>
        <p:spPr>
          <a:xfrm>
            <a:off x="526275" y="2996700"/>
            <a:ext cx="1107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Lato"/>
                <a:ea typeface="Lato"/>
                <a:cs typeface="Lato"/>
                <a:sym typeface="Lato"/>
              </a:rPr>
              <a:t>Predictors</a:t>
            </a:r>
            <a:endParaRPr b="1">
              <a:latin typeface="Lato"/>
              <a:ea typeface="Lato"/>
              <a:cs typeface="Lato"/>
              <a:sym typeface="Lato"/>
            </a:endParaRPr>
          </a:p>
        </p:txBody>
      </p:sp>
      <p:sp>
        <p:nvSpPr>
          <p:cNvPr id="210" name="Google Shape;210;p22"/>
          <p:cNvSpPr/>
          <p:nvPr/>
        </p:nvSpPr>
        <p:spPr>
          <a:xfrm>
            <a:off x="187775" y="48375"/>
            <a:ext cx="1179600" cy="393600"/>
          </a:xfrm>
          <a:prstGeom prst="roundRect">
            <a:avLst>
              <a:gd fmla="val 16667" name="adj"/>
            </a:avLst>
          </a:prstGeom>
          <a:solidFill>
            <a:srgbClr val="D0E0E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rgbClr val="EB5600"/>
                </a:solidFill>
                <a:latin typeface="Lato"/>
                <a:ea typeface="Lato"/>
                <a:cs typeface="Lato"/>
                <a:sym typeface="Lato"/>
              </a:rPr>
              <a:t>Project Introduction</a:t>
            </a:r>
            <a:endParaRPr b="1" sz="1100">
              <a:solidFill>
                <a:srgbClr val="EB5600"/>
              </a:solidFill>
              <a:latin typeface="Lato"/>
              <a:ea typeface="Lato"/>
              <a:cs typeface="Lato"/>
              <a:sym typeface="Lato"/>
            </a:endParaRPr>
          </a:p>
        </p:txBody>
      </p:sp>
      <p:sp>
        <p:nvSpPr>
          <p:cNvPr id="211" name="Google Shape;211;p22"/>
          <p:cNvSpPr/>
          <p:nvPr/>
        </p:nvSpPr>
        <p:spPr>
          <a:xfrm>
            <a:off x="1484000" y="48375"/>
            <a:ext cx="1179600" cy="393600"/>
          </a:xfrm>
          <a:prstGeom prst="roundRect">
            <a:avLst>
              <a:gd fmla="val 16667" name="adj"/>
            </a:avLst>
          </a:prstGeom>
          <a:solidFill>
            <a:srgbClr val="A2C4C9"/>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100">
                <a:solidFill>
                  <a:srgbClr val="EB5600"/>
                </a:solidFill>
                <a:latin typeface="Lato"/>
                <a:ea typeface="Lato"/>
                <a:cs typeface="Lato"/>
                <a:sym typeface="Lato"/>
              </a:rPr>
              <a:t>Data  Overview</a:t>
            </a:r>
            <a:endParaRPr b="1" sz="1100">
              <a:solidFill>
                <a:srgbClr val="EB5600"/>
              </a:solidFill>
              <a:latin typeface="Lato"/>
              <a:ea typeface="Lato"/>
              <a:cs typeface="Lato"/>
              <a:sym typeface="Lato"/>
            </a:endParaRPr>
          </a:p>
        </p:txBody>
      </p:sp>
      <p:sp>
        <p:nvSpPr>
          <p:cNvPr id="212" name="Google Shape;212;p22"/>
          <p:cNvSpPr/>
          <p:nvPr/>
        </p:nvSpPr>
        <p:spPr>
          <a:xfrm>
            <a:off x="5327888" y="48375"/>
            <a:ext cx="1179600" cy="393600"/>
          </a:xfrm>
          <a:prstGeom prst="roundRect">
            <a:avLst>
              <a:gd fmla="val 16667" name="adj"/>
            </a:avLst>
          </a:prstGeom>
          <a:solidFill>
            <a:srgbClr val="D0E0E3"/>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100">
                <a:solidFill>
                  <a:srgbClr val="EB5600"/>
                </a:solidFill>
                <a:latin typeface="Lato"/>
                <a:ea typeface="Lato"/>
                <a:cs typeface="Lato"/>
                <a:sym typeface="Lato"/>
              </a:rPr>
              <a:t>Conclusion</a:t>
            </a:r>
            <a:endParaRPr b="1" sz="1100">
              <a:solidFill>
                <a:srgbClr val="EB5600"/>
              </a:solidFill>
              <a:latin typeface="Lato"/>
              <a:ea typeface="Lato"/>
              <a:cs typeface="Lato"/>
              <a:sym typeface="Lato"/>
            </a:endParaRPr>
          </a:p>
        </p:txBody>
      </p:sp>
      <p:sp>
        <p:nvSpPr>
          <p:cNvPr id="213" name="Google Shape;213;p22"/>
          <p:cNvSpPr/>
          <p:nvPr/>
        </p:nvSpPr>
        <p:spPr>
          <a:xfrm>
            <a:off x="4054063" y="48375"/>
            <a:ext cx="1179600" cy="393600"/>
          </a:xfrm>
          <a:prstGeom prst="roundRect">
            <a:avLst>
              <a:gd fmla="val 16667" name="adj"/>
            </a:avLst>
          </a:prstGeom>
          <a:solidFill>
            <a:srgbClr val="D0E0E3"/>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100">
                <a:solidFill>
                  <a:srgbClr val="EB5600"/>
                </a:solidFill>
                <a:latin typeface="Lato"/>
                <a:ea typeface="Lato"/>
                <a:cs typeface="Lato"/>
                <a:sym typeface="Lato"/>
              </a:rPr>
              <a:t>Models</a:t>
            </a:r>
            <a:endParaRPr b="1" sz="1100">
              <a:solidFill>
                <a:srgbClr val="EB5600"/>
              </a:solidFill>
              <a:latin typeface="Lato"/>
              <a:ea typeface="Lato"/>
              <a:cs typeface="Lato"/>
              <a:sym typeface="Lato"/>
            </a:endParaRPr>
          </a:p>
        </p:txBody>
      </p:sp>
      <p:sp>
        <p:nvSpPr>
          <p:cNvPr id="214" name="Google Shape;214;p22"/>
          <p:cNvSpPr/>
          <p:nvPr/>
        </p:nvSpPr>
        <p:spPr>
          <a:xfrm>
            <a:off x="6624150" y="48375"/>
            <a:ext cx="1179600" cy="393600"/>
          </a:xfrm>
          <a:prstGeom prst="roundRect">
            <a:avLst>
              <a:gd fmla="val 16667" name="adj"/>
            </a:avLst>
          </a:prstGeom>
          <a:solidFill>
            <a:srgbClr val="D0E0E3"/>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100">
                <a:solidFill>
                  <a:srgbClr val="EB5600"/>
                </a:solidFill>
                <a:latin typeface="Lato"/>
                <a:ea typeface="Lato"/>
                <a:cs typeface="Lato"/>
                <a:sym typeface="Lato"/>
              </a:rPr>
              <a:t>Future</a:t>
            </a:r>
            <a:endParaRPr b="1" sz="1100">
              <a:solidFill>
                <a:srgbClr val="EB5600"/>
              </a:solidFill>
              <a:latin typeface="Lato"/>
              <a:ea typeface="Lato"/>
              <a:cs typeface="Lato"/>
              <a:sym typeface="Lato"/>
            </a:endParaRPr>
          </a:p>
          <a:p>
            <a:pPr indent="0" lvl="0" marL="0" rtl="0" algn="ctr">
              <a:lnSpc>
                <a:spcPct val="115000"/>
              </a:lnSpc>
              <a:spcBef>
                <a:spcPts val="0"/>
              </a:spcBef>
              <a:spcAft>
                <a:spcPts val="0"/>
              </a:spcAft>
              <a:buNone/>
            </a:pPr>
            <a:r>
              <a:rPr b="1" lang="en" sz="1100">
                <a:solidFill>
                  <a:srgbClr val="EB5600"/>
                </a:solidFill>
                <a:latin typeface="Lato"/>
                <a:ea typeface="Lato"/>
                <a:cs typeface="Lato"/>
                <a:sym typeface="Lato"/>
              </a:rPr>
              <a:t>Research</a:t>
            </a:r>
            <a:endParaRPr b="1" sz="1100">
              <a:solidFill>
                <a:srgbClr val="EB5600"/>
              </a:solidFill>
              <a:latin typeface="Lato"/>
              <a:ea typeface="Lato"/>
              <a:cs typeface="Lato"/>
              <a:sym typeface="Lato"/>
            </a:endParaRPr>
          </a:p>
        </p:txBody>
      </p:sp>
      <p:sp>
        <p:nvSpPr>
          <p:cNvPr id="215" name="Google Shape;215;p22"/>
          <p:cNvSpPr/>
          <p:nvPr/>
        </p:nvSpPr>
        <p:spPr>
          <a:xfrm>
            <a:off x="2780225" y="48375"/>
            <a:ext cx="1179600" cy="393600"/>
          </a:xfrm>
          <a:prstGeom prst="roundRect">
            <a:avLst>
              <a:gd fmla="val 16667" name="adj"/>
            </a:avLst>
          </a:prstGeom>
          <a:solidFill>
            <a:srgbClr val="D0E0E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rgbClr val="EB5600"/>
                </a:solidFill>
                <a:latin typeface="Lato"/>
                <a:ea typeface="Lato"/>
                <a:cs typeface="Lato"/>
                <a:sym typeface="Lato"/>
              </a:rPr>
              <a:t>Variable Selection</a:t>
            </a:r>
            <a:endParaRPr b="1" sz="800">
              <a:solidFill>
                <a:srgbClr val="EB5600"/>
              </a:solidFill>
              <a:latin typeface="Lato"/>
              <a:ea typeface="Lato"/>
              <a:cs typeface="Lato"/>
              <a:sym typeface="Lato"/>
            </a:endParaRPr>
          </a:p>
        </p:txBody>
      </p:sp>
      <p:sp>
        <p:nvSpPr>
          <p:cNvPr id="216" name="Google Shape;216;p22"/>
          <p:cNvSpPr/>
          <p:nvPr/>
        </p:nvSpPr>
        <p:spPr>
          <a:xfrm>
            <a:off x="8605650" y="48375"/>
            <a:ext cx="462900" cy="393600"/>
          </a:xfrm>
          <a:prstGeom prst="roundRect">
            <a:avLst>
              <a:gd fmla="val 16667" name="adj"/>
            </a:avLst>
          </a:prstGeom>
          <a:solidFill>
            <a:srgbClr val="D0E0E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rgbClr val="1A1A1A"/>
                </a:solidFill>
                <a:latin typeface="Lato"/>
                <a:ea typeface="Lato"/>
                <a:cs typeface="Lato"/>
                <a:sym typeface="Lato"/>
              </a:rPr>
              <a:t>2</a:t>
            </a:r>
            <a:endParaRPr b="1" sz="1100">
              <a:solidFill>
                <a:srgbClr val="1A1A1A"/>
              </a:solidFill>
              <a:latin typeface="Lato"/>
              <a:ea typeface="Lato"/>
              <a:cs typeface="Lato"/>
              <a:sym typeface="La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23"/>
          <p:cNvSpPr txBox="1"/>
          <p:nvPr>
            <p:ph type="title"/>
          </p:nvPr>
        </p:nvSpPr>
        <p:spPr>
          <a:xfrm>
            <a:off x="729450" y="65067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rgbClr val="000000"/>
              </a:buClr>
              <a:buSzPct val="150943"/>
              <a:buFont typeface="Arial"/>
              <a:buNone/>
            </a:pPr>
            <a:r>
              <a:rPr lang="en" sz="2650">
                <a:solidFill>
                  <a:srgbClr val="1A9988"/>
                </a:solidFill>
                <a:latin typeface="Calibri"/>
                <a:ea typeface="Calibri"/>
                <a:cs typeface="Calibri"/>
                <a:sym typeface="Calibri"/>
              </a:rPr>
              <a:t>Data Visualization</a:t>
            </a:r>
            <a:endParaRPr sz="2650">
              <a:solidFill>
                <a:srgbClr val="1A9988"/>
              </a:solidFill>
              <a:latin typeface="Calibri"/>
              <a:ea typeface="Calibri"/>
              <a:cs typeface="Calibri"/>
              <a:sym typeface="Calibri"/>
            </a:endParaRPr>
          </a:p>
          <a:p>
            <a:pPr indent="0" lvl="0" marL="0" rtl="0" algn="l">
              <a:spcBef>
                <a:spcPts val="0"/>
              </a:spcBef>
              <a:spcAft>
                <a:spcPts val="0"/>
              </a:spcAft>
              <a:buNone/>
            </a:pPr>
            <a:r>
              <a:t/>
            </a:r>
            <a:endParaRPr/>
          </a:p>
        </p:txBody>
      </p:sp>
      <p:pic>
        <p:nvPicPr>
          <p:cNvPr id="222" name="Google Shape;222;p23"/>
          <p:cNvPicPr preferRelativeResize="0"/>
          <p:nvPr/>
        </p:nvPicPr>
        <p:blipFill>
          <a:blip r:embed="rId3">
            <a:alphaModFix/>
          </a:blip>
          <a:stretch>
            <a:fillRect/>
          </a:stretch>
        </p:blipFill>
        <p:spPr>
          <a:xfrm>
            <a:off x="3035975" y="1253350"/>
            <a:ext cx="5698200" cy="3274950"/>
          </a:xfrm>
          <a:prstGeom prst="rect">
            <a:avLst/>
          </a:prstGeom>
          <a:noFill/>
          <a:ln>
            <a:noFill/>
          </a:ln>
        </p:spPr>
      </p:pic>
      <p:sp>
        <p:nvSpPr>
          <p:cNvPr id="223" name="Google Shape;223;p23"/>
          <p:cNvSpPr txBox="1"/>
          <p:nvPr/>
        </p:nvSpPr>
        <p:spPr>
          <a:xfrm>
            <a:off x="646575" y="1544175"/>
            <a:ext cx="3000000" cy="369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200">
                <a:latin typeface="Times New Roman"/>
                <a:ea typeface="Times New Roman"/>
                <a:cs typeface="Times New Roman"/>
                <a:sym typeface="Times New Roman"/>
              </a:rPr>
              <a:t>Target: Travel Insurance (TI)</a:t>
            </a:r>
            <a:endParaRPr/>
          </a:p>
        </p:txBody>
      </p:sp>
      <p:sp>
        <p:nvSpPr>
          <p:cNvPr id="224" name="Google Shape;224;p23"/>
          <p:cNvSpPr txBox="1"/>
          <p:nvPr/>
        </p:nvSpPr>
        <p:spPr>
          <a:xfrm>
            <a:off x="646575" y="2343150"/>
            <a:ext cx="2508000" cy="1006500"/>
          </a:xfrm>
          <a:prstGeom prst="rect">
            <a:avLst/>
          </a:prstGeom>
          <a:noFill/>
          <a:ln>
            <a:noFill/>
          </a:ln>
        </p:spPr>
        <p:txBody>
          <a:bodyPr anchorCtr="0" anchor="t" bIns="91425" lIns="91425" spcFirstLastPara="1" rIns="91425" wrap="square" tIns="91425">
            <a:spAutoFit/>
          </a:bodyPr>
          <a:lstStyle/>
          <a:p>
            <a:pPr indent="-304800" lvl="0" marL="457200" rtl="0" algn="l">
              <a:lnSpc>
                <a:spcPct val="115000"/>
              </a:lnSpc>
              <a:spcBef>
                <a:spcPts val="0"/>
              </a:spcBef>
              <a:spcAft>
                <a:spcPts val="0"/>
              </a:spcAft>
              <a:buSzPts val="1200"/>
              <a:buFont typeface="Times New Roman"/>
              <a:buChar char="●"/>
            </a:pPr>
            <a:r>
              <a:rPr lang="en" sz="1200">
                <a:latin typeface="Times New Roman"/>
                <a:ea typeface="Times New Roman"/>
                <a:cs typeface="Times New Roman"/>
                <a:sym typeface="Times New Roman"/>
              </a:rPr>
              <a:t>Out of 1987 observations</a:t>
            </a:r>
            <a:endParaRPr sz="1200">
              <a:latin typeface="Times New Roman"/>
              <a:ea typeface="Times New Roman"/>
              <a:cs typeface="Times New Roman"/>
              <a:sym typeface="Times New Roman"/>
            </a:endParaRPr>
          </a:p>
          <a:p>
            <a:pPr indent="-304800" lvl="0" marL="457200" rtl="0" algn="l">
              <a:lnSpc>
                <a:spcPct val="115000"/>
              </a:lnSpc>
              <a:spcBef>
                <a:spcPts val="0"/>
              </a:spcBef>
              <a:spcAft>
                <a:spcPts val="0"/>
              </a:spcAft>
              <a:buSzPts val="1200"/>
              <a:buFont typeface="Times New Roman"/>
              <a:buChar char="●"/>
            </a:pPr>
            <a:r>
              <a:rPr lang="en" sz="1200">
                <a:latin typeface="Times New Roman"/>
                <a:ea typeface="Times New Roman"/>
                <a:cs typeface="Times New Roman"/>
                <a:sym typeface="Times New Roman"/>
              </a:rPr>
              <a:t>710 (35.7%) purchased TI</a:t>
            </a:r>
            <a:endParaRPr sz="1200">
              <a:latin typeface="Times New Roman"/>
              <a:ea typeface="Times New Roman"/>
              <a:cs typeface="Times New Roman"/>
              <a:sym typeface="Times New Roman"/>
            </a:endParaRPr>
          </a:p>
          <a:p>
            <a:pPr indent="-304800" lvl="0" marL="457200" rtl="0" algn="l">
              <a:lnSpc>
                <a:spcPct val="115000"/>
              </a:lnSpc>
              <a:spcBef>
                <a:spcPts val="0"/>
              </a:spcBef>
              <a:spcAft>
                <a:spcPts val="0"/>
              </a:spcAft>
              <a:buSzPts val="1200"/>
              <a:buFont typeface="Times New Roman"/>
              <a:buChar char="●"/>
            </a:pPr>
            <a:r>
              <a:rPr lang="en" sz="1200">
                <a:latin typeface="Times New Roman"/>
                <a:ea typeface="Times New Roman"/>
                <a:cs typeface="Times New Roman"/>
                <a:sym typeface="Times New Roman"/>
              </a:rPr>
              <a:t>1277 (64.3%) did not purchase TI</a:t>
            </a:r>
            <a:endParaRPr/>
          </a:p>
        </p:txBody>
      </p:sp>
      <p:sp>
        <p:nvSpPr>
          <p:cNvPr id="225" name="Google Shape;225;p23"/>
          <p:cNvSpPr/>
          <p:nvPr/>
        </p:nvSpPr>
        <p:spPr>
          <a:xfrm>
            <a:off x="187775" y="48375"/>
            <a:ext cx="1179600" cy="393600"/>
          </a:xfrm>
          <a:prstGeom prst="roundRect">
            <a:avLst>
              <a:gd fmla="val 16667" name="adj"/>
            </a:avLst>
          </a:prstGeom>
          <a:solidFill>
            <a:srgbClr val="D0E0E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rgbClr val="EB5600"/>
                </a:solidFill>
                <a:latin typeface="Lato"/>
                <a:ea typeface="Lato"/>
                <a:cs typeface="Lato"/>
                <a:sym typeface="Lato"/>
              </a:rPr>
              <a:t>Project Introduction</a:t>
            </a:r>
            <a:endParaRPr b="1" sz="1100">
              <a:solidFill>
                <a:srgbClr val="EB5600"/>
              </a:solidFill>
              <a:latin typeface="Lato"/>
              <a:ea typeface="Lato"/>
              <a:cs typeface="Lato"/>
              <a:sym typeface="Lato"/>
            </a:endParaRPr>
          </a:p>
        </p:txBody>
      </p:sp>
      <p:sp>
        <p:nvSpPr>
          <p:cNvPr id="226" name="Google Shape;226;p23"/>
          <p:cNvSpPr/>
          <p:nvPr/>
        </p:nvSpPr>
        <p:spPr>
          <a:xfrm>
            <a:off x="1484000" y="48375"/>
            <a:ext cx="1179600" cy="393600"/>
          </a:xfrm>
          <a:prstGeom prst="roundRect">
            <a:avLst>
              <a:gd fmla="val 16667" name="adj"/>
            </a:avLst>
          </a:prstGeom>
          <a:solidFill>
            <a:srgbClr val="A2C4C9"/>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100">
                <a:solidFill>
                  <a:srgbClr val="EB5600"/>
                </a:solidFill>
                <a:latin typeface="Lato"/>
                <a:ea typeface="Lato"/>
                <a:cs typeface="Lato"/>
                <a:sym typeface="Lato"/>
              </a:rPr>
              <a:t>Data  Overview</a:t>
            </a:r>
            <a:endParaRPr b="1" sz="1100">
              <a:solidFill>
                <a:srgbClr val="EB5600"/>
              </a:solidFill>
              <a:latin typeface="Lato"/>
              <a:ea typeface="Lato"/>
              <a:cs typeface="Lato"/>
              <a:sym typeface="Lato"/>
            </a:endParaRPr>
          </a:p>
        </p:txBody>
      </p:sp>
      <p:sp>
        <p:nvSpPr>
          <p:cNvPr id="227" name="Google Shape;227;p23"/>
          <p:cNvSpPr/>
          <p:nvPr/>
        </p:nvSpPr>
        <p:spPr>
          <a:xfrm>
            <a:off x="5327888" y="48375"/>
            <a:ext cx="1179600" cy="393600"/>
          </a:xfrm>
          <a:prstGeom prst="roundRect">
            <a:avLst>
              <a:gd fmla="val 16667" name="adj"/>
            </a:avLst>
          </a:prstGeom>
          <a:solidFill>
            <a:srgbClr val="D0E0E3"/>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100">
                <a:solidFill>
                  <a:srgbClr val="EB5600"/>
                </a:solidFill>
                <a:latin typeface="Lato"/>
                <a:ea typeface="Lato"/>
                <a:cs typeface="Lato"/>
                <a:sym typeface="Lato"/>
              </a:rPr>
              <a:t>Conclusion</a:t>
            </a:r>
            <a:endParaRPr b="1" sz="1100">
              <a:solidFill>
                <a:srgbClr val="EB5600"/>
              </a:solidFill>
              <a:latin typeface="Lato"/>
              <a:ea typeface="Lato"/>
              <a:cs typeface="Lato"/>
              <a:sym typeface="Lato"/>
            </a:endParaRPr>
          </a:p>
        </p:txBody>
      </p:sp>
      <p:sp>
        <p:nvSpPr>
          <p:cNvPr id="228" name="Google Shape;228;p23"/>
          <p:cNvSpPr/>
          <p:nvPr/>
        </p:nvSpPr>
        <p:spPr>
          <a:xfrm>
            <a:off x="4054063" y="48375"/>
            <a:ext cx="1179600" cy="393600"/>
          </a:xfrm>
          <a:prstGeom prst="roundRect">
            <a:avLst>
              <a:gd fmla="val 16667" name="adj"/>
            </a:avLst>
          </a:prstGeom>
          <a:solidFill>
            <a:srgbClr val="D0E0E3"/>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100">
                <a:solidFill>
                  <a:srgbClr val="EB5600"/>
                </a:solidFill>
                <a:latin typeface="Lato"/>
                <a:ea typeface="Lato"/>
                <a:cs typeface="Lato"/>
                <a:sym typeface="Lato"/>
              </a:rPr>
              <a:t>Models</a:t>
            </a:r>
            <a:endParaRPr b="1" sz="1100">
              <a:solidFill>
                <a:srgbClr val="EB5600"/>
              </a:solidFill>
              <a:latin typeface="Lato"/>
              <a:ea typeface="Lato"/>
              <a:cs typeface="Lato"/>
              <a:sym typeface="Lato"/>
            </a:endParaRPr>
          </a:p>
        </p:txBody>
      </p:sp>
      <p:sp>
        <p:nvSpPr>
          <p:cNvPr id="229" name="Google Shape;229;p23"/>
          <p:cNvSpPr/>
          <p:nvPr/>
        </p:nvSpPr>
        <p:spPr>
          <a:xfrm>
            <a:off x="6624150" y="48375"/>
            <a:ext cx="1179600" cy="393600"/>
          </a:xfrm>
          <a:prstGeom prst="roundRect">
            <a:avLst>
              <a:gd fmla="val 16667" name="adj"/>
            </a:avLst>
          </a:prstGeom>
          <a:solidFill>
            <a:srgbClr val="D0E0E3"/>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100">
                <a:solidFill>
                  <a:srgbClr val="EB5600"/>
                </a:solidFill>
                <a:latin typeface="Lato"/>
                <a:ea typeface="Lato"/>
                <a:cs typeface="Lato"/>
                <a:sym typeface="Lato"/>
              </a:rPr>
              <a:t>Future</a:t>
            </a:r>
            <a:endParaRPr b="1" sz="1100">
              <a:solidFill>
                <a:srgbClr val="EB5600"/>
              </a:solidFill>
              <a:latin typeface="Lato"/>
              <a:ea typeface="Lato"/>
              <a:cs typeface="Lato"/>
              <a:sym typeface="Lato"/>
            </a:endParaRPr>
          </a:p>
          <a:p>
            <a:pPr indent="0" lvl="0" marL="0" rtl="0" algn="ctr">
              <a:lnSpc>
                <a:spcPct val="115000"/>
              </a:lnSpc>
              <a:spcBef>
                <a:spcPts val="0"/>
              </a:spcBef>
              <a:spcAft>
                <a:spcPts val="0"/>
              </a:spcAft>
              <a:buNone/>
            </a:pPr>
            <a:r>
              <a:rPr b="1" lang="en" sz="1100">
                <a:solidFill>
                  <a:srgbClr val="EB5600"/>
                </a:solidFill>
                <a:latin typeface="Lato"/>
                <a:ea typeface="Lato"/>
                <a:cs typeface="Lato"/>
                <a:sym typeface="Lato"/>
              </a:rPr>
              <a:t>Research</a:t>
            </a:r>
            <a:endParaRPr b="1" sz="1100">
              <a:solidFill>
                <a:srgbClr val="EB5600"/>
              </a:solidFill>
              <a:latin typeface="Lato"/>
              <a:ea typeface="Lato"/>
              <a:cs typeface="Lato"/>
              <a:sym typeface="Lato"/>
            </a:endParaRPr>
          </a:p>
        </p:txBody>
      </p:sp>
      <p:sp>
        <p:nvSpPr>
          <p:cNvPr id="230" name="Google Shape;230;p23"/>
          <p:cNvSpPr/>
          <p:nvPr/>
        </p:nvSpPr>
        <p:spPr>
          <a:xfrm>
            <a:off x="2780225" y="48375"/>
            <a:ext cx="1179600" cy="393600"/>
          </a:xfrm>
          <a:prstGeom prst="roundRect">
            <a:avLst>
              <a:gd fmla="val 16667" name="adj"/>
            </a:avLst>
          </a:prstGeom>
          <a:solidFill>
            <a:srgbClr val="D0E0E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rgbClr val="EB5600"/>
                </a:solidFill>
                <a:latin typeface="Lato"/>
                <a:ea typeface="Lato"/>
                <a:cs typeface="Lato"/>
                <a:sym typeface="Lato"/>
              </a:rPr>
              <a:t>Variable Selection</a:t>
            </a:r>
            <a:endParaRPr b="1" sz="800">
              <a:solidFill>
                <a:srgbClr val="EB5600"/>
              </a:solidFill>
              <a:latin typeface="Lato"/>
              <a:ea typeface="Lato"/>
              <a:cs typeface="Lato"/>
              <a:sym typeface="Lato"/>
            </a:endParaRPr>
          </a:p>
        </p:txBody>
      </p:sp>
      <p:sp>
        <p:nvSpPr>
          <p:cNvPr id="231" name="Google Shape;231;p23"/>
          <p:cNvSpPr/>
          <p:nvPr/>
        </p:nvSpPr>
        <p:spPr>
          <a:xfrm>
            <a:off x="8605650" y="48375"/>
            <a:ext cx="462900" cy="393600"/>
          </a:xfrm>
          <a:prstGeom prst="roundRect">
            <a:avLst>
              <a:gd fmla="val 16667" name="adj"/>
            </a:avLst>
          </a:prstGeom>
          <a:solidFill>
            <a:srgbClr val="D0E0E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rgbClr val="1A1A1A"/>
                </a:solidFill>
                <a:latin typeface="Lato"/>
                <a:ea typeface="Lato"/>
                <a:cs typeface="Lato"/>
                <a:sym typeface="Lato"/>
              </a:rPr>
              <a:t>3</a:t>
            </a:r>
            <a:endParaRPr b="1" sz="1100">
              <a:solidFill>
                <a:srgbClr val="1A1A1A"/>
              </a:solidFill>
              <a:latin typeface="Lato"/>
              <a:ea typeface="Lato"/>
              <a:cs typeface="Lato"/>
              <a:sym typeface="La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24"/>
          <p:cNvSpPr txBox="1"/>
          <p:nvPr>
            <p:ph type="title"/>
          </p:nvPr>
        </p:nvSpPr>
        <p:spPr>
          <a:xfrm>
            <a:off x="729450" y="65067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2650">
                <a:solidFill>
                  <a:srgbClr val="1A9988"/>
                </a:solidFill>
                <a:latin typeface="Calibri"/>
                <a:ea typeface="Calibri"/>
                <a:cs typeface="Calibri"/>
                <a:sym typeface="Calibri"/>
              </a:rPr>
              <a:t>Data Visualization</a:t>
            </a:r>
            <a:endParaRPr sz="2650">
              <a:solidFill>
                <a:srgbClr val="1A9988"/>
              </a:solidFill>
              <a:latin typeface="Calibri"/>
              <a:ea typeface="Calibri"/>
              <a:cs typeface="Calibri"/>
              <a:sym typeface="Calibri"/>
            </a:endParaRPr>
          </a:p>
          <a:p>
            <a:pPr indent="0" lvl="0" marL="0" rtl="0" algn="l">
              <a:spcBef>
                <a:spcPts val="0"/>
              </a:spcBef>
              <a:spcAft>
                <a:spcPts val="0"/>
              </a:spcAft>
              <a:buNone/>
            </a:pPr>
            <a:r>
              <a:t/>
            </a:r>
            <a:endParaRPr/>
          </a:p>
        </p:txBody>
      </p:sp>
      <p:pic>
        <p:nvPicPr>
          <p:cNvPr id="237" name="Google Shape;237;p24"/>
          <p:cNvPicPr preferRelativeResize="0"/>
          <p:nvPr/>
        </p:nvPicPr>
        <p:blipFill>
          <a:blip r:embed="rId3">
            <a:alphaModFix/>
          </a:blip>
          <a:stretch>
            <a:fillRect/>
          </a:stretch>
        </p:blipFill>
        <p:spPr>
          <a:xfrm>
            <a:off x="3020000" y="1062050"/>
            <a:ext cx="2910750" cy="1943375"/>
          </a:xfrm>
          <a:prstGeom prst="rect">
            <a:avLst/>
          </a:prstGeom>
          <a:noFill/>
          <a:ln>
            <a:noFill/>
          </a:ln>
        </p:spPr>
      </p:pic>
      <p:pic>
        <p:nvPicPr>
          <p:cNvPr id="238" name="Google Shape;238;p24"/>
          <p:cNvPicPr preferRelativeResize="0"/>
          <p:nvPr/>
        </p:nvPicPr>
        <p:blipFill>
          <a:blip r:embed="rId4">
            <a:alphaModFix/>
          </a:blip>
          <a:stretch>
            <a:fillRect/>
          </a:stretch>
        </p:blipFill>
        <p:spPr>
          <a:xfrm>
            <a:off x="6021450" y="1129000"/>
            <a:ext cx="3047100" cy="1809475"/>
          </a:xfrm>
          <a:prstGeom prst="rect">
            <a:avLst/>
          </a:prstGeom>
          <a:noFill/>
          <a:ln>
            <a:noFill/>
          </a:ln>
        </p:spPr>
      </p:pic>
      <p:sp>
        <p:nvSpPr>
          <p:cNvPr id="239" name="Google Shape;239;p24"/>
          <p:cNvSpPr txBox="1"/>
          <p:nvPr/>
        </p:nvSpPr>
        <p:spPr>
          <a:xfrm>
            <a:off x="820225" y="1394575"/>
            <a:ext cx="709500" cy="369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200">
                <a:latin typeface="Times New Roman"/>
                <a:ea typeface="Times New Roman"/>
                <a:cs typeface="Times New Roman"/>
                <a:sym typeface="Times New Roman"/>
              </a:rPr>
              <a:t>Age</a:t>
            </a:r>
            <a:endParaRPr/>
          </a:p>
        </p:txBody>
      </p:sp>
      <p:sp>
        <p:nvSpPr>
          <p:cNvPr id="240" name="Google Shape;240;p24"/>
          <p:cNvSpPr txBox="1"/>
          <p:nvPr/>
        </p:nvSpPr>
        <p:spPr>
          <a:xfrm>
            <a:off x="729450" y="3581900"/>
            <a:ext cx="1433400" cy="369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200">
                <a:latin typeface="Times New Roman"/>
                <a:ea typeface="Times New Roman"/>
                <a:cs typeface="Times New Roman"/>
                <a:sym typeface="Times New Roman"/>
              </a:rPr>
              <a:t>Employment Type</a:t>
            </a:r>
            <a:endParaRPr/>
          </a:p>
        </p:txBody>
      </p:sp>
      <p:pic>
        <p:nvPicPr>
          <p:cNvPr id="241" name="Google Shape;241;p24"/>
          <p:cNvPicPr preferRelativeResize="0"/>
          <p:nvPr/>
        </p:nvPicPr>
        <p:blipFill>
          <a:blip r:embed="rId5">
            <a:alphaModFix/>
          </a:blip>
          <a:stretch>
            <a:fillRect/>
          </a:stretch>
        </p:blipFill>
        <p:spPr>
          <a:xfrm>
            <a:off x="3032200" y="3227429"/>
            <a:ext cx="2910750" cy="1805197"/>
          </a:xfrm>
          <a:prstGeom prst="rect">
            <a:avLst/>
          </a:prstGeom>
          <a:noFill/>
          <a:ln>
            <a:noFill/>
          </a:ln>
        </p:spPr>
      </p:pic>
      <p:pic>
        <p:nvPicPr>
          <p:cNvPr id="242" name="Google Shape;242;p24"/>
          <p:cNvPicPr preferRelativeResize="0"/>
          <p:nvPr/>
        </p:nvPicPr>
        <p:blipFill rotWithShape="1">
          <a:blip r:embed="rId6">
            <a:alphaModFix/>
          </a:blip>
          <a:srcRect b="9636" l="0" r="6463" t="6132"/>
          <a:stretch/>
        </p:blipFill>
        <p:spPr>
          <a:xfrm>
            <a:off x="5908025" y="3227425"/>
            <a:ext cx="3235969" cy="1805200"/>
          </a:xfrm>
          <a:prstGeom prst="rect">
            <a:avLst/>
          </a:prstGeom>
          <a:noFill/>
          <a:ln>
            <a:noFill/>
          </a:ln>
        </p:spPr>
      </p:pic>
      <p:pic>
        <p:nvPicPr>
          <p:cNvPr id="243" name="Google Shape;243;p24"/>
          <p:cNvPicPr preferRelativeResize="0"/>
          <p:nvPr/>
        </p:nvPicPr>
        <p:blipFill>
          <a:blip r:embed="rId7">
            <a:alphaModFix/>
          </a:blip>
          <a:stretch>
            <a:fillRect/>
          </a:stretch>
        </p:blipFill>
        <p:spPr>
          <a:xfrm>
            <a:off x="684175" y="4135175"/>
            <a:ext cx="1797650" cy="681629"/>
          </a:xfrm>
          <a:prstGeom prst="rect">
            <a:avLst/>
          </a:prstGeom>
          <a:noFill/>
          <a:ln>
            <a:noFill/>
          </a:ln>
        </p:spPr>
      </p:pic>
      <p:pic>
        <p:nvPicPr>
          <p:cNvPr id="244" name="Google Shape;244;p24"/>
          <p:cNvPicPr preferRelativeResize="0"/>
          <p:nvPr/>
        </p:nvPicPr>
        <p:blipFill>
          <a:blip r:embed="rId8">
            <a:alphaModFix/>
          </a:blip>
          <a:stretch>
            <a:fillRect/>
          </a:stretch>
        </p:blipFill>
        <p:spPr>
          <a:xfrm>
            <a:off x="1744673" y="1129000"/>
            <a:ext cx="1209023" cy="2268925"/>
          </a:xfrm>
          <a:prstGeom prst="rect">
            <a:avLst/>
          </a:prstGeom>
          <a:noFill/>
          <a:ln>
            <a:noFill/>
          </a:ln>
        </p:spPr>
      </p:pic>
      <p:sp>
        <p:nvSpPr>
          <p:cNvPr id="245" name="Google Shape;245;p24"/>
          <p:cNvSpPr/>
          <p:nvPr/>
        </p:nvSpPr>
        <p:spPr>
          <a:xfrm>
            <a:off x="187775" y="48375"/>
            <a:ext cx="1179600" cy="393600"/>
          </a:xfrm>
          <a:prstGeom prst="roundRect">
            <a:avLst>
              <a:gd fmla="val 16667" name="adj"/>
            </a:avLst>
          </a:prstGeom>
          <a:solidFill>
            <a:srgbClr val="D0E0E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rgbClr val="EB5600"/>
                </a:solidFill>
                <a:latin typeface="Lato"/>
                <a:ea typeface="Lato"/>
                <a:cs typeface="Lato"/>
                <a:sym typeface="Lato"/>
              </a:rPr>
              <a:t>Project Introduction</a:t>
            </a:r>
            <a:endParaRPr b="1" sz="1100">
              <a:solidFill>
                <a:srgbClr val="EB5600"/>
              </a:solidFill>
              <a:latin typeface="Lato"/>
              <a:ea typeface="Lato"/>
              <a:cs typeface="Lato"/>
              <a:sym typeface="Lato"/>
            </a:endParaRPr>
          </a:p>
        </p:txBody>
      </p:sp>
      <p:sp>
        <p:nvSpPr>
          <p:cNvPr id="246" name="Google Shape;246;p24"/>
          <p:cNvSpPr/>
          <p:nvPr/>
        </p:nvSpPr>
        <p:spPr>
          <a:xfrm>
            <a:off x="1484000" y="48375"/>
            <a:ext cx="1179600" cy="393600"/>
          </a:xfrm>
          <a:prstGeom prst="roundRect">
            <a:avLst>
              <a:gd fmla="val 16667" name="adj"/>
            </a:avLst>
          </a:prstGeom>
          <a:solidFill>
            <a:srgbClr val="A2C4C9"/>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100">
                <a:solidFill>
                  <a:srgbClr val="EB5600"/>
                </a:solidFill>
                <a:latin typeface="Lato"/>
                <a:ea typeface="Lato"/>
                <a:cs typeface="Lato"/>
                <a:sym typeface="Lato"/>
              </a:rPr>
              <a:t>Data  Overview</a:t>
            </a:r>
            <a:endParaRPr b="1" sz="1100">
              <a:solidFill>
                <a:srgbClr val="EB5600"/>
              </a:solidFill>
              <a:latin typeface="Lato"/>
              <a:ea typeface="Lato"/>
              <a:cs typeface="Lato"/>
              <a:sym typeface="Lato"/>
            </a:endParaRPr>
          </a:p>
        </p:txBody>
      </p:sp>
      <p:sp>
        <p:nvSpPr>
          <p:cNvPr id="247" name="Google Shape;247;p24"/>
          <p:cNvSpPr/>
          <p:nvPr/>
        </p:nvSpPr>
        <p:spPr>
          <a:xfrm>
            <a:off x="5327888" y="48375"/>
            <a:ext cx="1179600" cy="393600"/>
          </a:xfrm>
          <a:prstGeom prst="roundRect">
            <a:avLst>
              <a:gd fmla="val 16667" name="adj"/>
            </a:avLst>
          </a:prstGeom>
          <a:solidFill>
            <a:srgbClr val="D0E0E3"/>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100">
                <a:solidFill>
                  <a:srgbClr val="EB5600"/>
                </a:solidFill>
                <a:latin typeface="Lato"/>
                <a:ea typeface="Lato"/>
                <a:cs typeface="Lato"/>
                <a:sym typeface="Lato"/>
              </a:rPr>
              <a:t>Conclusion</a:t>
            </a:r>
            <a:endParaRPr b="1" sz="1100">
              <a:solidFill>
                <a:srgbClr val="EB5600"/>
              </a:solidFill>
              <a:latin typeface="Lato"/>
              <a:ea typeface="Lato"/>
              <a:cs typeface="Lato"/>
              <a:sym typeface="Lato"/>
            </a:endParaRPr>
          </a:p>
        </p:txBody>
      </p:sp>
      <p:sp>
        <p:nvSpPr>
          <p:cNvPr id="248" name="Google Shape;248;p24"/>
          <p:cNvSpPr/>
          <p:nvPr/>
        </p:nvSpPr>
        <p:spPr>
          <a:xfrm>
            <a:off x="4054063" y="48375"/>
            <a:ext cx="1179600" cy="393600"/>
          </a:xfrm>
          <a:prstGeom prst="roundRect">
            <a:avLst>
              <a:gd fmla="val 16667" name="adj"/>
            </a:avLst>
          </a:prstGeom>
          <a:solidFill>
            <a:srgbClr val="D0E0E3"/>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100">
                <a:solidFill>
                  <a:srgbClr val="EB5600"/>
                </a:solidFill>
                <a:latin typeface="Lato"/>
                <a:ea typeface="Lato"/>
                <a:cs typeface="Lato"/>
                <a:sym typeface="Lato"/>
              </a:rPr>
              <a:t>Models</a:t>
            </a:r>
            <a:endParaRPr b="1" sz="1100">
              <a:solidFill>
                <a:srgbClr val="EB5600"/>
              </a:solidFill>
              <a:latin typeface="Lato"/>
              <a:ea typeface="Lato"/>
              <a:cs typeface="Lato"/>
              <a:sym typeface="Lato"/>
            </a:endParaRPr>
          </a:p>
        </p:txBody>
      </p:sp>
      <p:sp>
        <p:nvSpPr>
          <p:cNvPr id="249" name="Google Shape;249;p24"/>
          <p:cNvSpPr/>
          <p:nvPr/>
        </p:nvSpPr>
        <p:spPr>
          <a:xfrm>
            <a:off x="6624150" y="48375"/>
            <a:ext cx="1179600" cy="393600"/>
          </a:xfrm>
          <a:prstGeom prst="roundRect">
            <a:avLst>
              <a:gd fmla="val 16667" name="adj"/>
            </a:avLst>
          </a:prstGeom>
          <a:solidFill>
            <a:srgbClr val="D0E0E3"/>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100">
                <a:solidFill>
                  <a:srgbClr val="EB5600"/>
                </a:solidFill>
                <a:latin typeface="Lato"/>
                <a:ea typeface="Lato"/>
                <a:cs typeface="Lato"/>
                <a:sym typeface="Lato"/>
              </a:rPr>
              <a:t>Future</a:t>
            </a:r>
            <a:endParaRPr b="1" sz="1100">
              <a:solidFill>
                <a:srgbClr val="EB5600"/>
              </a:solidFill>
              <a:latin typeface="Lato"/>
              <a:ea typeface="Lato"/>
              <a:cs typeface="Lato"/>
              <a:sym typeface="Lato"/>
            </a:endParaRPr>
          </a:p>
          <a:p>
            <a:pPr indent="0" lvl="0" marL="0" rtl="0" algn="ctr">
              <a:lnSpc>
                <a:spcPct val="115000"/>
              </a:lnSpc>
              <a:spcBef>
                <a:spcPts val="0"/>
              </a:spcBef>
              <a:spcAft>
                <a:spcPts val="0"/>
              </a:spcAft>
              <a:buNone/>
            </a:pPr>
            <a:r>
              <a:rPr b="1" lang="en" sz="1100">
                <a:solidFill>
                  <a:srgbClr val="EB5600"/>
                </a:solidFill>
                <a:latin typeface="Lato"/>
                <a:ea typeface="Lato"/>
                <a:cs typeface="Lato"/>
                <a:sym typeface="Lato"/>
              </a:rPr>
              <a:t>Research</a:t>
            </a:r>
            <a:endParaRPr b="1" sz="1100">
              <a:solidFill>
                <a:srgbClr val="EB5600"/>
              </a:solidFill>
              <a:latin typeface="Lato"/>
              <a:ea typeface="Lato"/>
              <a:cs typeface="Lato"/>
              <a:sym typeface="Lato"/>
            </a:endParaRPr>
          </a:p>
        </p:txBody>
      </p:sp>
      <p:sp>
        <p:nvSpPr>
          <p:cNvPr id="250" name="Google Shape;250;p24"/>
          <p:cNvSpPr/>
          <p:nvPr/>
        </p:nvSpPr>
        <p:spPr>
          <a:xfrm>
            <a:off x="2780225" y="48375"/>
            <a:ext cx="1179600" cy="393600"/>
          </a:xfrm>
          <a:prstGeom prst="roundRect">
            <a:avLst>
              <a:gd fmla="val 16667" name="adj"/>
            </a:avLst>
          </a:prstGeom>
          <a:solidFill>
            <a:srgbClr val="D0E0E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rgbClr val="EB5600"/>
                </a:solidFill>
                <a:latin typeface="Lato"/>
                <a:ea typeface="Lato"/>
                <a:cs typeface="Lato"/>
                <a:sym typeface="Lato"/>
              </a:rPr>
              <a:t>Variable Selection</a:t>
            </a:r>
            <a:endParaRPr b="1" sz="800">
              <a:solidFill>
                <a:srgbClr val="EB5600"/>
              </a:solidFill>
              <a:latin typeface="Lato"/>
              <a:ea typeface="Lato"/>
              <a:cs typeface="Lato"/>
              <a:sym typeface="Lato"/>
            </a:endParaRPr>
          </a:p>
        </p:txBody>
      </p:sp>
      <p:sp>
        <p:nvSpPr>
          <p:cNvPr id="251" name="Google Shape;251;p24"/>
          <p:cNvSpPr/>
          <p:nvPr/>
        </p:nvSpPr>
        <p:spPr>
          <a:xfrm>
            <a:off x="8605650" y="48375"/>
            <a:ext cx="462900" cy="393600"/>
          </a:xfrm>
          <a:prstGeom prst="roundRect">
            <a:avLst>
              <a:gd fmla="val 16667" name="adj"/>
            </a:avLst>
          </a:prstGeom>
          <a:solidFill>
            <a:srgbClr val="D0E0E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rgbClr val="1A1A1A"/>
                </a:solidFill>
                <a:latin typeface="Lato"/>
                <a:ea typeface="Lato"/>
                <a:cs typeface="Lato"/>
                <a:sym typeface="Lato"/>
              </a:rPr>
              <a:t>4</a:t>
            </a:r>
            <a:endParaRPr b="1" sz="1100">
              <a:solidFill>
                <a:srgbClr val="1A1A1A"/>
              </a:solidFill>
              <a:latin typeface="Lato"/>
              <a:ea typeface="Lato"/>
              <a:cs typeface="Lato"/>
              <a:sym typeface="La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25"/>
          <p:cNvSpPr txBox="1"/>
          <p:nvPr>
            <p:ph type="title"/>
          </p:nvPr>
        </p:nvSpPr>
        <p:spPr>
          <a:xfrm>
            <a:off x="729450" y="65067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2650">
                <a:solidFill>
                  <a:srgbClr val="1A9988"/>
                </a:solidFill>
                <a:latin typeface="Calibri"/>
                <a:ea typeface="Calibri"/>
                <a:cs typeface="Calibri"/>
                <a:sym typeface="Calibri"/>
              </a:rPr>
              <a:t>Data Visualization</a:t>
            </a:r>
            <a:endParaRPr sz="2650">
              <a:solidFill>
                <a:srgbClr val="1A9988"/>
              </a:solidFill>
              <a:latin typeface="Calibri"/>
              <a:ea typeface="Calibri"/>
              <a:cs typeface="Calibri"/>
              <a:sym typeface="Calibri"/>
            </a:endParaRPr>
          </a:p>
          <a:p>
            <a:pPr indent="0" lvl="0" marL="0" rtl="0" algn="l">
              <a:spcBef>
                <a:spcPts val="0"/>
              </a:spcBef>
              <a:spcAft>
                <a:spcPts val="0"/>
              </a:spcAft>
              <a:buNone/>
            </a:pPr>
            <a:r>
              <a:t/>
            </a:r>
            <a:endParaRPr/>
          </a:p>
        </p:txBody>
      </p:sp>
      <p:pic>
        <p:nvPicPr>
          <p:cNvPr id="257" name="Google Shape;257;p25"/>
          <p:cNvPicPr preferRelativeResize="0"/>
          <p:nvPr/>
        </p:nvPicPr>
        <p:blipFill>
          <a:blip r:embed="rId3">
            <a:alphaModFix/>
          </a:blip>
          <a:stretch>
            <a:fillRect/>
          </a:stretch>
        </p:blipFill>
        <p:spPr>
          <a:xfrm>
            <a:off x="2551575" y="1172750"/>
            <a:ext cx="3020500" cy="2087825"/>
          </a:xfrm>
          <a:prstGeom prst="rect">
            <a:avLst/>
          </a:prstGeom>
          <a:noFill/>
          <a:ln>
            <a:noFill/>
          </a:ln>
        </p:spPr>
      </p:pic>
      <p:pic>
        <p:nvPicPr>
          <p:cNvPr id="258" name="Google Shape;258;p25"/>
          <p:cNvPicPr preferRelativeResize="0"/>
          <p:nvPr/>
        </p:nvPicPr>
        <p:blipFill>
          <a:blip r:embed="rId4">
            <a:alphaModFix/>
          </a:blip>
          <a:stretch>
            <a:fillRect/>
          </a:stretch>
        </p:blipFill>
        <p:spPr>
          <a:xfrm>
            <a:off x="5571675" y="1172751"/>
            <a:ext cx="3374046" cy="2087825"/>
          </a:xfrm>
          <a:prstGeom prst="rect">
            <a:avLst/>
          </a:prstGeom>
          <a:noFill/>
          <a:ln>
            <a:noFill/>
          </a:ln>
        </p:spPr>
      </p:pic>
      <p:sp>
        <p:nvSpPr>
          <p:cNvPr id="259" name="Google Shape;259;p25"/>
          <p:cNvSpPr txBox="1"/>
          <p:nvPr/>
        </p:nvSpPr>
        <p:spPr>
          <a:xfrm>
            <a:off x="480725" y="1567450"/>
            <a:ext cx="2350800" cy="369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200">
                <a:latin typeface="Times New Roman"/>
                <a:ea typeface="Times New Roman"/>
                <a:cs typeface="Times New Roman"/>
                <a:sym typeface="Times New Roman"/>
              </a:rPr>
              <a:t>Annual Income (in Rupees) </a:t>
            </a:r>
            <a:endParaRPr/>
          </a:p>
        </p:txBody>
      </p:sp>
      <p:sp>
        <p:nvSpPr>
          <p:cNvPr id="260" name="Google Shape;260;p25"/>
          <p:cNvSpPr txBox="1"/>
          <p:nvPr/>
        </p:nvSpPr>
        <p:spPr>
          <a:xfrm>
            <a:off x="553475" y="2170575"/>
            <a:ext cx="2110200" cy="6156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Lato"/>
              <a:buChar char="●"/>
            </a:pPr>
            <a:r>
              <a:rPr lang="en">
                <a:latin typeface="Lato"/>
                <a:ea typeface="Lato"/>
                <a:cs typeface="Lato"/>
                <a:sym typeface="Lato"/>
              </a:rPr>
              <a:t>Range: </a:t>
            </a:r>
            <a:endParaRPr>
              <a:latin typeface="Lato"/>
              <a:ea typeface="Lato"/>
              <a:cs typeface="Lato"/>
              <a:sym typeface="Lato"/>
            </a:endParaRPr>
          </a:p>
          <a:p>
            <a:pPr indent="0" lvl="0" marL="457200" rtl="0" algn="l">
              <a:spcBef>
                <a:spcPts val="0"/>
              </a:spcBef>
              <a:spcAft>
                <a:spcPts val="0"/>
              </a:spcAft>
              <a:buNone/>
            </a:pPr>
            <a:r>
              <a:rPr lang="en">
                <a:latin typeface="Lato"/>
                <a:ea typeface="Lato"/>
                <a:cs typeface="Lato"/>
                <a:sym typeface="Lato"/>
              </a:rPr>
              <a:t>[</a:t>
            </a:r>
            <a:r>
              <a:rPr lang="en" sz="1200">
                <a:latin typeface="Times New Roman"/>
                <a:ea typeface="Times New Roman"/>
                <a:cs typeface="Times New Roman"/>
                <a:sym typeface="Times New Roman"/>
              </a:rPr>
              <a:t>300,000, 1,800,000</a:t>
            </a:r>
            <a:r>
              <a:rPr lang="en">
                <a:latin typeface="Lato"/>
                <a:ea typeface="Lato"/>
                <a:cs typeface="Lato"/>
                <a:sym typeface="Lato"/>
              </a:rPr>
              <a:t>]</a:t>
            </a:r>
            <a:endParaRPr>
              <a:latin typeface="Lato"/>
              <a:ea typeface="Lato"/>
              <a:cs typeface="Lato"/>
              <a:sym typeface="Lato"/>
            </a:endParaRPr>
          </a:p>
        </p:txBody>
      </p:sp>
      <p:sp>
        <p:nvSpPr>
          <p:cNvPr id="261" name="Google Shape;261;p25"/>
          <p:cNvSpPr txBox="1"/>
          <p:nvPr/>
        </p:nvSpPr>
        <p:spPr>
          <a:xfrm>
            <a:off x="342925" y="3748350"/>
            <a:ext cx="1551900" cy="369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200">
                <a:latin typeface="Times New Roman"/>
                <a:ea typeface="Times New Roman"/>
                <a:cs typeface="Times New Roman"/>
                <a:sym typeface="Times New Roman"/>
              </a:rPr>
              <a:t>Family Members </a:t>
            </a:r>
            <a:endParaRPr/>
          </a:p>
        </p:txBody>
      </p:sp>
      <p:pic>
        <p:nvPicPr>
          <p:cNvPr id="262" name="Google Shape;262;p25"/>
          <p:cNvPicPr preferRelativeResize="0"/>
          <p:nvPr/>
        </p:nvPicPr>
        <p:blipFill>
          <a:blip r:embed="rId5">
            <a:alphaModFix/>
          </a:blip>
          <a:stretch>
            <a:fillRect/>
          </a:stretch>
        </p:blipFill>
        <p:spPr>
          <a:xfrm>
            <a:off x="2984120" y="3359825"/>
            <a:ext cx="2682979" cy="1771350"/>
          </a:xfrm>
          <a:prstGeom prst="rect">
            <a:avLst/>
          </a:prstGeom>
          <a:noFill/>
          <a:ln>
            <a:noFill/>
          </a:ln>
        </p:spPr>
      </p:pic>
      <p:pic>
        <p:nvPicPr>
          <p:cNvPr id="263" name="Google Shape;263;p25"/>
          <p:cNvPicPr preferRelativeResize="0"/>
          <p:nvPr/>
        </p:nvPicPr>
        <p:blipFill>
          <a:blip r:embed="rId6">
            <a:alphaModFix/>
          </a:blip>
          <a:stretch>
            <a:fillRect/>
          </a:stretch>
        </p:blipFill>
        <p:spPr>
          <a:xfrm>
            <a:off x="5740548" y="3255749"/>
            <a:ext cx="3093602" cy="1875425"/>
          </a:xfrm>
          <a:prstGeom prst="rect">
            <a:avLst/>
          </a:prstGeom>
          <a:noFill/>
          <a:ln>
            <a:noFill/>
          </a:ln>
        </p:spPr>
      </p:pic>
      <p:pic>
        <p:nvPicPr>
          <p:cNvPr id="264" name="Google Shape;264;p25"/>
          <p:cNvPicPr preferRelativeResize="0"/>
          <p:nvPr/>
        </p:nvPicPr>
        <p:blipFill>
          <a:blip r:embed="rId7">
            <a:alphaModFix/>
          </a:blip>
          <a:stretch>
            <a:fillRect/>
          </a:stretch>
        </p:blipFill>
        <p:spPr>
          <a:xfrm>
            <a:off x="1613650" y="3107112"/>
            <a:ext cx="1370475" cy="1972150"/>
          </a:xfrm>
          <a:prstGeom prst="rect">
            <a:avLst/>
          </a:prstGeom>
          <a:noFill/>
          <a:ln>
            <a:noFill/>
          </a:ln>
        </p:spPr>
      </p:pic>
      <p:sp>
        <p:nvSpPr>
          <p:cNvPr id="265" name="Google Shape;265;p25"/>
          <p:cNvSpPr/>
          <p:nvPr/>
        </p:nvSpPr>
        <p:spPr>
          <a:xfrm>
            <a:off x="187775" y="48375"/>
            <a:ext cx="1179600" cy="393600"/>
          </a:xfrm>
          <a:prstGeom prst="roundRect">
            <a:avLst>
              <a:gd fmla="val 16667" name="adj"/>
            </a:avLst>
          </a:prstGeom>
          <a:solidFill>
            <a:srgbClr val="D0E0E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rgbClr val="EB5600"/>
                </a:solidFill>
                <a:latin typeface="Lato"/>
                <a:ea typeface="Lato"/>
                <a:cs typeface="Lato"/>
                <a:sym typeface="Lato"/>
              </a:rPr>
              <a:t>Project Introduction</a:t>
            </a:r>
            <a:endParaRPr b="1" sz="1100">
              <a:solidFill>
                <a:srgbClr val="EB5600"/>
              </a:solidFill>
              <a:latin typeface="Lato"/>
              <a:ea typeface="Lato"/>
              <a:cs typeface="Lato"/>
              <a:sym typeface="Lato"/>
            </a:endParaRPr>
          </a:p>
        </p:txBody>
      </p:sp>
      <p:sp>
        <p:nvSpPr>
          <p:cNvPr id="266" name="Google Shape;266;p25"/>
          <p:cNvSpPr/>
          <p:nvPr/>
        </p:nvSpPr>
        <p:spPr>
          <a:xfrm>
            <a:off x="1484000" y="48375"/>
            <a:ext cx="1179600" cy="393600"/>
          </a:xfrm>
          <a:prstGeom prst="roundRect">
            <a:avLst>
              <a:gd fmla="val 16667" name="adj"/>
            </a:avLst>
          </a:prstGeom>
          <a:solidFill>
            <a:srgbClr val="A2C4C9"/>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100">
                <a:solidFill>
                  <a:srgbClr val="EB5600"/>
                </a:solidFill>
                <a:latin typeface="Lato"/>
                <a:ea typeface="Lato"/>
                <a:cs typeface="Lato"/>
                <a:sym typeface="Lato"/>
              </a:rPr>
              <a:t>Data  Overview</a:t>
            </a:r>
            <a:endParaRPr b="1" sz="1100">
              <a:solidFill>
                <a:srgbClr val="EB5600"/>
              </a:solidFill>
              <a:latin typeface="Lato"/>
              <a:ea typeface="Lato"/>
              <a:cs typeface="Lato"/>
              <a:sym typeface="Lato"/>
            </a:endParaRPr>
          </a:p>
        </p:txBody>
      </p:sp>
      <p:sp>
        <p:nvSpPr>
          <p:cNvPr id="267" name="Google Shape;267;p25"/>
          <p:cNvSpPr/>
          <p:nvPr/>
        </p:nvSpPr>
        <p:spPr>
          <a:xfrm>
            <a:off x="5327888" y="48375"/>
            <a:ext cx="1179600" cy="393600"/>
          </a:xfrm>
          <a:prstGeom prst="roundRect">
            <a:avLst>
              <a:gd fmla="val 16667" name="adj"/>
            </a:avLst>
          </a:prstGeom>
          <a:solidFill>
            <a:srgbClr val="D0E0E3"/>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100">
                <a:solidFill>
                  <a:srgbClr val="EB5600"/>
                </a:solidFill>
                <a:latin typeface="Lato"/>
                <a:ea typeface="Lato"/>
                <a:cs typeface="Lato"/>
                <a:sym typeface="Lato"/>
              </a:rPr>
              <a:t>Conclusion</a:t>
            </a:r>
            <a:endParaRPr b="1" sz="1100">
              <a:solidFill>
                <a:srgbClr val="EB5600"/>
              </a:solidFill>
              <a:latin typeface="Lato"/>
              <a:ea typeface="Lato"/>
              <a:cs typeface="Lato"/>
              <a:sym typeface="Lato"/>
            </a:endParaRPr>
          </a:p>
        </p:txBody>
      </p:sp>
      <p:sp>
        <p:nvSpPr>
          <p:cNvPr id="268" name="Google Shape;268;p25"/>
          <p:cNvSpPr/>
          <p:nvPr/>
        </p:nvSpPr>
        <p:spPr>
          <a:xfrm>
            <a:off x="4054063" y="48375"/>
            <a:ext cx="1179600" cy="393600"/>
          </a:xfrm>
          <a:prstGeom prst="roundRect">
            <a:avLst>
              <a:gd fmla="val 16667" name="adj"/>
            </a:avLst>
          </a:prstGeom>
          <a:solidFill>
            <a:srgbClr val="D0E0E3"/>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100">
                <a:solidFill>
                  <a:srgbClr val="EB5600"/>
                </a:solidFill>
                <a:latin typeface="Lato"/>
                <a:ea typeface="Lato"/>
                <a:cs typeface="Lato"/>
                <a:sym typeface="Lato"/>
              </a:rPr>
              <a:t>Models</a:t>
            </a:r>
            <a:endParaRPr b="1" sz="1100">
              <a:solidFill>
                <a:srgbClr val="EB5600"/>
              </a:solidFill>
              <a:latin typeface="Lato"/>
              <a:ea typeface="Lato"/>
              <a:cs typeface="Lato"/>
              <a:sym typeface="Lato"/>
            </a:endParaRPr>
          </a:p>
        </p:txBody>
      </p:sp>
      <p:sp>
        <p:nvSpPr>
          <p:cNvPr id="269" name="Google Shape;269;p25"/>
          <p:cNvSpPr/>
          <p:nvPr/>
        </p:nvSpPr>
        <p:spPr>
          <a:xfrm>
            <a:off x="6624150" y="48375"/>
            <a:ext cx="1179600" cy="393600"/>
          </a:xfrm>
          <a:prstGeom prst="roundRect">
            <a:avLst>
              <a:gd fmla="val 16667" name="adj"/>
            </a:avLst>
          </a:prstGeom>
          <a:solidFill>
            <a:srgbClr val="D0E0E3"/>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100">
                <a:solidFill>
                  <a:srgbClr val="EB5600"/>
                </a:solidFill>
                <a:latin typeface="Lato"/>
                <a:ea typeface="Lato"/>
                <a:cs typeface="Lato"/>
                <a:sym typeface="Lato"/>
              </a:rPr>
              <a:t>Future</a:t>
            </a:r>
            <a:endParaRPr b="1" sz="1100">
              <a:solidFill>
                <a:srgbClr val="EB5600"/>
              </a:solidFill>
              <a:latin typeface="Lato"/>
              <a:ea typeface="Lato"/>
              <a:cs typeface="Lato"/>
              <a:sym typeface="Lato"/>
            </a:endParaRPr>
          </a:p>
          <a:p>
            <a:pPr indent="0" lvl="0" marL="0" rtl="0" algn="ctr">
              <a:lnSpc>
                <a:spcPct val="115000"/>
              </a:lnSpc>
              <a:spcBef>
                <a:spcPts val="0"/>
              </a:spcBef>
              <a:spcAft>
                <a:spcPts val="0"/>
              </a:spcAft>
              <a:buNone/>
            </a:pPr>
            <a:r>
              <a:rPr b="1" lang="en" sz="1100">
                <a:solidFill>
                  <a:srgbClr val="EB5600"/>
                </a:solidFill>
                <a:latin typeface="Lato"/>
                <a:ea typeface="Lato"/>
                <a:cs typeface="Lato"/>
                <a:sym typeface="Lato"/>
              </a:rPr>
              <a:t>Research</a:t>
            </a:r>
            <a:endParaRPr b="1" sz="1100">
              <a:solidFill>
                <a:srgbClr val="EB5600"/>
              </a:solidFill>
              <a:latin typeface="Lato"/>
              <a:ea typeface="Lato"/>
              <a:cs typeface="Lato"/>
              <a:sym typeface="Lato"/>
            </a:endParaRPr>
          </a:p>
        </p:txBody>
      </p:sp>
      <p:sp>
        <p:nvSpPr>
          <p:cNvPr id="270" name="Google Shape;270;p25"/>
          <p:cNvSpPr/>
          <p:nvPr/>
        </p:nvSpPr>
        <p:spPr>
          <a:xfrm>
            <a:off x="2780225" y="48375"/>
            <a:ext cx="1179600" cy="393600"/>
          </a:xfrm>
          <a:prstGeom prst="roundRect">
            <a:avLst>
              <a:gd fmla="val 16667" name="adj"/>
            </a:avLst>
          </a:prstGeom>
          <a:solidFill>
            <a:srgbClr val="D0E0E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rgbClr val="EB5600"/>
                </a:solidFill>
                <a:latin typeface="Lato"/>
                <a:ea typeface="Lato"/>
                <a:cs typeface="Lato"/>
                <a:sym typeface="Lato"/>
              </a:rPr>
              <a:t>Variable Selection</a:t>
            </a:r>
            <a:endParaRPr b="1" sz="800">
              <a:solidFill>
                <a:srgbClr val="EB5600"/>
              </a:solidFill>
              <a:latin typeface="Lato"/>
              <a:ea typeface="Lato"/>
              <a:cs typeface="Lato"/>
              <a:sym typeface="Lato"/>
            </a:endParaRPr>
          </a:p>
        </p:txBody>
      </p:sp>
      <p:sp>
        <p:nvSpPr>
          <p:cNvPr id="271" name="Google Shape;271;p25"/>
          <p:cNvSpPr/>
          <p:nvPr/>
        </p:nvSpPr>
        <p:spPr>
          <a:xfrm>
            <a:off x="8605650" y="48375"/>
            <a:ext cx="462900" cy="393600"/>
          </a:xfrm>
          <a:prstGeom prst="roundRect">
            <a:avLst>
              <a:gd fmla="val 16667" name="adj"/>
            </a:avLst>
          </a:prstGeom>
          <a:solidFill>
            <a:srgbClr val="D0E0E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rgbClr val="1A1A1A"/>
                </a:solidFill>
                <a:latin typeface="Lato"/>
                <a:ea typeface="Lato"/>
                <a:cs typeface="Lato"/>
                <a:sym typeface="Lato"/>
              </a:rPr>
              <a:t>5</a:t>
            </a:r>
            <a:endParaRPr b="1" sz="1100">
              <a:solidFill>
                <a:srgbClr val="1A1A1A"/>
              </a:solidFill>
              <a:latin typeface="Lato"/>
              <a:ea typeface="Lato"/>
              <a:cs typeface="Lato"/>
              <a:sym typeface="La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26"/>
          <p:cNvSpPr txBox="1"/>
          <p:nvPr>
            <p:ph type="title"/>
          </p:nvPr>
        </p:nvSpPr>
        <p:spPr>
          <a:xfrm>
            <a:off x="729450" y="65067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2650">
                <a:solidFill>
                  <a:srgbClr val="1A9988"/>
                </a:solidFill>
                <a:latin typeface="Calibri"/>
                <a:ea typeface="Calibri"/>
                <a:cs typeface="Calibri"/>
                <a:sym typeface="Calibri"/>
              </a:rPr>
              <a:t>Data Visualization</a:t>
            </a:r>
            <a:endParaRPr sz="2650">
              <a:solidFill>
                <a:srgbClr val="1A9988"/>
              </a:solidFill>
              <a:latin typeface="Calibri"/>
              <a:ea typeface="Calibri"/>
              <a:cs typeface="Calibri"/>
              <a:sym typeface="Calibri"/>
            </a:endParaRPr>
          </a:p>
          <a:p>
            <a:pPr indent="0" lvl="0" marL="0" rtl="0" algn="l">
              <a:spcBef>
                <a:spcPts val="0"/>
              </a:spcBef>
              <a:spcAft>
                <a:spcPts val="0"/>
              </a:spcAft>
              <a:buNone/>
            </a:pPr>
            <a:r>
              <a:t/>
            </a:r>
            <a:endParaRPr/>
          </a:p>
        </p:txBody>
      </p:sp>
      <p:sp>
        <p:nvSpPr>
          <p:cNvPr id="277" name="Google Shape;277;p26"/>
          <p:cNvSpPr txBox="1"/>
          <p:nvPr/>
        </p:nvSpPr>
        <p:spPr>
          <a:xfrm>
            <a:off x="840538" y="3320050"/>
            <a:ext cx="1370400" cy="369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200">
                <a:latin typeface="Times New Roman"/>
                <a:ea typeface="Times New Roman"/>
                <a:cs typeface="Times New Roman"/>
                <a:sym typeface="Times New Roman"/>
              </a:rPr>
              <a:t>Chronic Disease</a:t>
            </a:r>
            <a:endParaRPr/>
          </a:p>
        </p:txBody>
      </p:sp>
      <p:pic>
        <p:nvPicPr>
          <p:cNvPr id="278" name="Google Shape;278;p26"/>
          <p:cNvPicPr preferRelativeResize="0"/>
          <p:nvPr/>
        </p:nvPicPr>
        <p:blipFill rotWithShape="1">
          <a:blip r:embed="rId3">
            <a:alphaModFix/>
          </a:blip>
          <a:srcRect b="5580" l="0" r="0" t="0"/>
          <a:stretch/>
        </p:blipFill>
        <p:spPr>
          <a:xfrm>
            <a:off x="2975625" y="3023600"/>
            <a:ext cx="2836575" cy="1831795"/>
          </a:xfrm>
          <a:prstGeom prst="rect">
            <a:avLst/>
          </a:prstGeom>
          <a:noFill/>
          <a:ln>
            <a:noFill/>
          </a:ln>
        </p:spPr>
      </p:pic>
      <p:pic>
        <p:nvPicPr>
          <p:cNvPr id="279" name="Google Shape;279;p26"/>
          <p:cNvPicPr preferRelativeResize="0"/>
          <p:nvPr/>
        </p:nvPicPr>
        <p:blipFill>
          <a:blip r:embed="rId4">
            <a:alphaModFix/>
          </a:blip>
          <a:stretch>
            <a:fillRect/>
          </a:stretch>
        </p:blipFill>
        <p:spPr>
          <a:xfrm>
            <a:off x="5812200" y="3143542"/>
            <a:ext cx="3162025" cy="1883957"/>
          </a:xfrm>
          <a:prstGeom prst="rect">
            <a:avLst/>
          </a:prstGeom>
          <a:noFill/>
          <a:ln>
            <a:noFill/>
          </a:ln>
        </p:spPr>
      </p:pic>
      <p:pic>
        <p:nvPicPr>
          <p:cNvPr id="280" name="Google Shape;280;p26"/>
          <p:cNvPicPr preferRelativeResize="0"/>
          <p:nvPr/>
        </p:nvPicPr>
        <p:blipFill>
          <a:blip r:embed="rId5">
            <a:alphaModFix/>
          </a:blip>
          <a:stretch>
            <a:fillRect/>
          </a:stretch>
        </p:blipFill>
        <p:spPr>
          <a:xfrm>
            <a:off x="711638" y="3769799"/>
            <a:ext cx="1823049" cy="963356"/>
          </a:xfrm>
          <a:prstGeom prst="rect">
            <a:avLst/>
          </a:prstGeom>
          <a:noFill/>
          <a:ln>
            <a:noFill/>
          </a:ln>
        </p:spPr>
      </p:pic>
      <p:pic>
        <p:nvPicPr>
          <p:cNvPr id="281" name="Google Shape;281;p26"/>
          <p:cNvPicPr preferRelativeResize="0"/>
          <p:nvPr/>
        </p:nvPicPr>
        <p:blipFill>
          <a:blip r:embed="rId6">
            <a:alphaModFix/>
          </a:blip>
          <a:stretch>
            <a:fillRect/>
          </a:stretch>
        </p:blipFill>
        <p:spPr>
          <a:xfrm>
            <a:off x="2931500" y="1185875"/>
            <a:ext cx="2836575" cy="1718383"/>
          </a:xfrm>
          <a:prstGeom prst="rect">
            <a:avLst/>
          </a:prstGeom>
          <a:noFill/>
          <a:ln>
            <a:noFill/>
          </a:ln>
        </p:spPr>
      </p:pic>
      <p:pic>
        <p:nvPicPr>
          <p:cNvPr id="282" name="Google Shape;282;p26"/>
          <p:cNvPicPr preferRelativeResize="0"/>
          <p:nvPr/>
        </p:nvPicPr>
        <p:blipFill>
          <a:blip r:embed="rId7">
            <a:alphaModFix/>
          </a:blip>
          <a:stretch>
            <a:fillRect/>
          </a:stretch>
        </p:blipFill>
        <p:spPr>
          <a:xfrm>
            <a:off x="5691200" y="1107226"/>
            <a:ext cx="3162025" cy="1916375"/>
          </a:xfrm>
          <a:prstGeom prst="rect">
            <a:avLst/>
          </a:prstGeom>
          <a:noFill/>
          <a:ln>
            <a:noFill/>
          </a:ln>
        </p:spPr>
      </p:pic>
      <p:sp>
        <p:nvSpPr>
          <p:cNvPr id="283" name="Google Shape;283;p26"/>
          <p:cNvSpPr txBox="1"/>
          <p:nvPr/>
        </p:nvSpPr>
        <p:spPr>
          <a:xfrm>
            <a:off x="798975" y="1394575"/>
            <a:ext cx="1752600" cy="369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200">
                <a:latin typeface="Times New Roman"/>
                <a:ea typeface="Times New Roman"/>
                <a:cs typeface="Times New Roman"/>
                <a:sym typeface="Times New Roman"/>
              </a:rPr>
              <a:t>Graduate Or Not</a:t>
            </a:r>
            <a:endParaRPr/>
          </a:p>
        </p:txBody>
      </p:sp>
      <p:pic>
        <p:nvPicPr>
          <p:cNvPr id="284" name="Google Shape;284;p26"/>
          <p:cNvPicPr preferRelativeResize="0"/>
          <p:nvPr/>
        </p:nvPicPr>
        <p:blipFill rotWithShape="1">
          <a:blip r:embed="rId8">
            <a:alphaModFix/>
          </a:blip>
          <a:srcRect b="0" l="0" r="14177" t="0"/>
          <a:stretch/>
        </p:blipFill>
        <p:spPr>
          <a:xfrm>
            <a:off x="798975" y="1797625"/>
            <a:ext cx="1648375" cy="910675"/>
          </a:xfrm>
          <a:prstGeom prst="rect">
            <a:avLst/>
          </a:prstGeom>
          <a:noFill/>
          <a:ln>
            <a:noFill/>
          </a:ln>
        </p:spPr>
      </p:pic>
      <p:sp>
        <p:nvSpPr>
          <p:cNvPr id="285" name="Google Shape;285;p26"/>
          <p:cNvSpPr/>
          <p:nvPr/>
        </p:nvSpPr>
        <p:spPr>
          <a:xfrm>
            <a:off x="187775" y="48375"/>
            <a:ext cx="1179600" cy="393600"/>
          </a:xfrm>
          <a:prstGeom prst="roundRect">
            <a:avLst>
              <a:gd fmla="val 16667" name="adj"/>
            </a:avLst>
          </a:prstGeom>
          <a:solidFill>
            <a:srgbClr val="D0E0E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rgbClr val="EB5600"/>
                </a:solidFill>
                <a:latin typeface="Lato"/>
                <a:ea typeface="Lato"/>
                <a:cs typeface="Lato"/>
                <a:sym typeface="Lato"/>
              </a:rPr>
              <a:t>Project Introduction</a:t>
            </a:r>
            <a:endParaRPr b="1" sz="1100">
              <a:solidFill>
                <a:srgbClr val="EB5600"/>
              </a:solidFill>
              <a:latin typeface="Lato"/>
              <a:ea typeface="Lato"/>
              <a:cs typeface="Lato"/>
              <a:sym typeface="Lato"/>
            </a:endParaRPr>
          </a:p>
        </p:txBody>
      </p:sp>
      <p:sp>
        <p:nvSpPr>
          <p:cNvPr id="286" name="Google Shape;286;p26"/>
          <p:cNvSpPr/>
          <p:nvPr/>
        </p:nvSpPr>
        <p:spPr>
          <a:xfrm>
            <a:off x="1484000" y="48375"/>
            <a:ext cx="1179600" cy="393600"/>
          </a:xfrm>
          <a:prstGeom prst="roundRect">
            <a:avLst>
              <a:gd fmla="val 16667" name="adj"/>
            </a:avLst>
          </a:prstGeom>
          <a:solidFill>
            <a:srgbClr val="A2C4C9"/>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100">
                <a:solidFill>
                  <a:srgbClr val="EB5600"/>
                </a:solidFill>
                <a:latin typeface="Lato"/>
                <a:ea typeface="Lato"/>
                <a:cs typeface="Lato"/>
                <a:sym typeface="Lato"/>
              </a:rPr>
              <a:t>Data  Overview</a:t>
            </a:r>
            <a:endParaRPr b="1" sz="1100">
              <a:solidFill>
                <a:srgbClr val="EB5600"/>
              </a:solidFill>
              <a:latin typeface="Lato"/>
              <a:ea typeface="Lato"/>
              <a:cs typeface="Lato"/>
              <a:sym typeface="Lato"/>
            </a:endParaRPr>
          </a:p>
        </p:txBody>
      </p:sp>
      <p:sp>
        <p:nvSpPr>
          <p:cNvPr id="287" name="Google Shape;287;p26"/>
          <p:cNvSpPr/>
          <p:nvPr/>
        </p:nvSpPr>
        <p:spPr>
          <a:xfrm>
            <a:off x="5327888" y="48375"/>
            <a:ext cx="1179600" cy="393600"/>
          </a:xfrm>
          <a:prstGeom prst="roundRect">
            <a:avLst>
              <a:gd fmla="val 16667" name="adj"/>
            </a:avLst>
          </a:prstGeom>
          <a:solidFill>
            <a:srgbClr val="D0E0E3"/>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100">
                <a:solidFill>
                  <a:srgbClr val="EB5600"/>
                </a:solidFill>
                <a:latin typeface="Lato"/>
                <a:ea typeface="Lato"/>
                <a:cs typeface="Lato"/>
                <a:sym typeface="Lato"/>
              </a:rPr>
              <a:t>Conclusion</a:t>
            </a:r>
            <a:endParaRPr b="1" sz="1100">
              <a:solidFill>
                <a:srgbClr val="EB5600"/>
              </a:solidFill>
              <a:latin typeface="Lato"/>
              <a:ea typeface="Lato"/>
              <a:cs typeface="Lato"/>
              <a:sym typeface="Lato"/>
            </a:endParaRPr>
          </a:p>
        </p:txBody>
      </p:sp>
      <p:sp>
        <p:nvSpPr>
          <p:cNvPr id="288" name="Google Shape;288;p26"/>
          <p:cNvSpPr/>
          <p:nvPr/>
        </p:nvSpPr>
        <p:spPr>
          <a:xfrm>
            <a:off x="4054063" y="48375"/>
            <a:ext cx="1179600" cy="393600"/>
          </a:xfrm>
          <a:prstGeom prst="roundRect">
            <a:avLst>
              <a:gd fmla="val 16667" name="adj"/>
            </a:avLst>
          </a:prstGeom>
          <a:solidFill>
            <a:srgbClr val="D0E0E3"/>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100">
                <a:solidFill>
                  <a:srgbClr val="EB5600"/>
                </a:solidFill>
                <a:latin typeface="Lato"/>
                <a:ea typeface="Lato"/>
                <a:cs typeface="Lato"/>
                <a:sym typeface="Lato"/>
              </a:rPr>
              <a:t>Models</a:t>
            </a:r>
            <a:endParaRPr b="1" sz="1100">
              <a:solidFill>
                <a:srgbClr val="EB5600"/>
              </a:solidFill>
              <a:latin typeface="Lato"/>
              <a:ea typeface="Lato"/>
              <a:cs typeface="Lato"/>
              <a:sym typeface="Lato"/>
            </a:endParaRPr>
          </a:p>
        </p:txBody>
      </p:sp>
      <p:sp>
        <p:nvSpPr>
          <p:cNvPr id="289" name="Google Shape;289;p26"/>
          <p:cNvSpPr/>
          <p:nvPr/>
        </p:nvSpPr>
        <p:spPr>
          <a:xfrm>
            <a:off x="6624150" y="48375"/>
            <a:ext cx="1179600" cy="393600"/>
          </a:xfrm>
          <a:prstGeom prst="roundRect">
            <a:avLst>
              <a:gd fmla="val 16667" name="adj"/>
            </a:avLst>
          </a:prstGeom>
          <a:solidFill>
            <a:srgbClr val="D0E0E3"/>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100">
                <a:solidFill>
                  <a:srgbClr val="EB5600"/>
                </a:solidFill>
                <a:latin typeface="Lato"/>
                <a:ea typeface="Lato"/>
                <a:cs typeface="Lato"/>
                <a:sym typeface="Lato"/>
              </a:rPr>
              <a:t>Future</a:t>
            </a:r>
            <a:endParaRPr b="1" sz="1100">
              <a:solidFill>
                <a:srgbClr val="EB5600"/>
              </a:solidFill>
              <a:latin typeface="Lato"/>
              <a:ea typeface="Lato"/>
              <a:cs typeface="Lato"/>
              <a:sym typeface="Lato"/>
            </a:endParaRPr>
          </a:p>
          <a:p>
            <a:pPr indent="0" lvl="0" marL="0" rtl="0" algn="ctr">
              <a:lnSpc>
                <a:spcPct val="115000"/>
              </a:lnSpc>
              <a:spcBef>
                <a:spcPts val="0"/>
              </a:spcBef>
              <a:spcAft>
                <a:spcPts val="0"/>
              </a:spcAft>
              <a:buNone/>
            </a:pPr>
            <a:r>
              <a:rPr b="1" lang="en" sz="1100">
                <a:solidFill>
                  <a:srgbClr val="EB5600"/>
                </a:solidFill>
                <a:latin typeface="Lato"/>
                <a:ea typeface="Lato"/>
                <a:cs typeface="Lato"/>
                <a:sym typeface="Lato"/>
              </a:rPr>
              <a:t>Research</a:t>
            </a:r>
            <a:endParaRPr b="1" sz="1100">
              <a:solidFill>
                <a:srgbClr val="EB5600"/>
              </a:solidFill>
              <a:latin typeface="Lato"/>
              <a:ea typeface="Lato"/>
              <a:cs typeface="Lato"/>
              <a:sym typeface="Lato"/>
            </a:endParaRPr>
          </a:p>
        </p:txBody>
      </p:sp>
      <p:sp>
        <p:nvSpPr>
          <p:cNvPr id="290" name="Google Shape;290;p26"/>
          <p:cNvSpPr/>
          <p:nvPr/>
        </p:nvSpPr>
        <p:spPr>
          <a:xfrm>
            <a:off x="2780225" y="48375"/>
            <a:ext cx="1179600" cy="393600"/>
          </a:xfrm>
          <a:prstGeom prst="roundRect">
            <a:avLst>
              <a:gd fmla="val 16667" name="adj"/>
            </a:avLst>
          </a:prstGeom>
          <a:solidFill>
            <a:srgbClr val="D0E0E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rgbClr val="EB5600"/>
                </a:solidFill>
                <a:latin typeface="Lato"/>
                <a:ea typeface="Lato"/>
                <a:cs typeface="Lato"/>
                <a:sym typeface="Lato"/>
              </a:rPr>
              <a:t>Variable Selection</a:t>
            </a:r>
            <a:endParaRPr b="1" sz="800">
              <a:solidFill>
                <a:srgbClr val="EB5600"/>
              </a:solidFill>
              <a:latin typeface="Lato"/>
              <a:ea typeface="Lato"/>
              <a:cs typeface="Lato"/>
              <a:sym typeface="Lato"/>
            </a:endParaRPr>
          </a:p>
        </p:txBody>
      </p:sp>
      <p:sp>
        <p:nvSpPr>
          <p:cNvPr id="291" name="Google Shape;291;p26"/>
          <p:cNvSpPr/>
          <p:nvPr/>
        </p:nvSpPr>
        <p:spPr>
          <a:xfrm>
            <a:off x="8605650" y="48375"/>
            <a:ext cx="462900" cy="393600"/>
          </a:xfrm>
          <a:prstGeom prst="roundRect">
            <a:avLst>
              <a:gd fmla="val 16667" name="adj"/>
            </a:avLst>
          </a:prstGeom>
          <a:solidFill>
            <a:srgbClr val="D0E0E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rgbClr val="1A1A1A"/>
                </a:solidFill>
                <a:latin typeface="Lato"/>
                <a:ea typeface="Lato"/>
                <a:cs typeface="Lato"/>
                <a:sym typeface="Lato"/>
              </a:rPr>
              <a:t>6</a:t>
            </a:r>
            <a:endParaRPr b="1" sz="1100">
              <a:solidFill>
                <a:srgbClr val="1A1A1A"/>
              </a:solidFill>
              <a:latin typeface="Lato"/>
              <a:ea typeface="Lato"/>
              <a:cs typeface="Lato"/>
              <a:sym typeface="La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27"/>
          <p:cNvSpPr txBox="1"/>
          <p:nvPr>
            <p:ph type="title"/>
          </p:nvPr>
        </p:nvSpPr>
        <p:spPr>
          <a:xfrm>
            <a:off x="729450" y="65067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2650">
                <a:solidFill>
                  <a:srgbClr val="1A9988"/>
                </a:solidFill>
                <a:latin typeface="Calibri"/>
                <a:ea typeface="Calibri"/>
                <a:cs typeface="Calibri"/>
                <a:sym typeface="Calibri"/>
              </a:rPr>
              <a:t>Data Visualization</a:t>
            </a:r>
            <a:endParaRPr sz="2650">
              <a:solidFill>
                <a:srgbClr val="1A9988"/>
              </a:solidFill>
              <a:latin typeface="Calibri"/>
              <a:ea typeface="Calibri"/>
              <a:cs typeface="Calibri"/>
              <a:sym typeface="Calibri"/>
            </a:endParaRPr>
          </a:p>
          <a:p>
            <a:pPr indent="0" lvl="0" marL="0" rtl="0" algn="l">
              <a:spcBef>
                <a:spcPts val="0"/>
              </a:spcBef>
              <a:spcAft>
                <a:spcPts val="0"/>
              </a:spcAft>
              <a:buNone/>
            </a:pPr>
            <a:r>
              <a:t/>
            </a:r>
            <a:endParaRPr/>
          </a:p>
        </p:txBody>
      </p:sp>
      <p:pic>
        <p:nvPicPr>
          <p:cNvPr id="297" name="Google Shape;297;p27"/>
          <p:cNvPicPr preferRelativeResize="0"/>
          <p:nvPr/>
        </p:nvPicPr>
        <p:blipFill>
          <a:blip r:embed="rId3">
            <a:alphaModFix/>
          </a:blip>
          <a:stretch>
            <a:fillRect/>
          </a:stretch>
        </p:blipFill>
        <p:spPr>
          <a:xfrm>
            <a:off x="2770075" y="1115275"/>
            <a:ext cx="3038475" cy="1809750"/>
          </a:xfrm>
          <a:prstGeom prst="rect">
            <a:avLst/>
          </a:prstGeom>
          <a:noFill/>
          <a:ln>
            <a:noFill/>
          </a:ln>
        </p:spPr>
      </p:pic>
      <p:pic>
        <p:nvPicPr>
          <p:cNvPr id="298" name="Google Shape;298;p27"/>
          <p:cNvPicPr preferRelativeResize="0"/>
          <p:nvPr/>
        </p:nvPicPr>
        <p:blipFill>
          <a:blip r:embed="rId4">
            <a:alphaModFix/>
          </a:blip>
          <a:stretch>
            <a:fillRect/>
          </a:stretch>
        </p:blipFill>
        <p:spPr>
          <a:xfrm>
            <a:off x="5915025" y="1185875"/>
            <a:ext cx="3095625" cy="1895475"/>
          </a:xfrm>
          <a:prstGeom prst="rect">
            <a:avLst/>
          </a:prstGeom>
          <a:noFill/>
          <a:ln>
            <a:noFill/>
          </a:ln>
        </p:spPr>
      </p:pic>
      <p:sp>
        <p:nvSpPr>
          <p:cNvPr id="299" name="Google Shape;299;p27"/>
          <p:cNvSpPr txBox="1"/>
          <p:nvPr/>
        </p:nvSpPr>
        <p:spPr>
          <a:xfrm>
            <a:off x="846100" y="1455650"/>
            <a:ext cx="1231500" cy="369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200">
                <a:latin typeface="Times New Roman"/>
                <a:ea typeface="Times New Roman"/>
                <a:cs typeface="Times New Roman"/>
                <a:sym typeface="Times New Roman"/>
              </a:rPr>
              <a:t>Frequent Flyer</a:t>
            </a:r>
            <a:endParaRPr/>
          </a:p>
        </p:txBody>
      </p:sp>
      <p:pic>
        <p:nvPicPr>
          <p:cNvPr id="300" name="Google Shape;300;p27"/>
          <p:cNvPicPr preferRelativeResize="0"/>
          <p:nvPr/>
        </p:nvPicPr>
        <p:blipFill>
          <a:blip r:embed="rId5">
            <a:alphaModFix/>
          </a:blip>
          <a:stretch>
            <a:fillRect/>
          </a:stretch>
        </p:blipFill>
        <p:spPr>
          <a:xfrm>
            <a:off x="846100" y="1905625"/>
            <a:ext cx="1668425" cy="877900"/>
          </a:xfrm>
          <a:prstGeom prst="rect">
            <a:avLst/>
          </a:prstGeom>
          <a:noFill/>
          <a:ln>
            <a:noFill/>
          </a:ln>
        </p:spPr>
      </p:pic>
      <p:pic>
        <p:nvPicPr>
          <p:cNvPr id="301" name="Google Shape;301;p27"/>
          <p:cNvPicPr preferRelativeResize="0"/>
          <p:nvPr/>
        </p:nvPicPr>
        <p:blipFill>
          <a:blip r:embed="rId6">
            <a:alphaModFix/>
          </a:blip>
          <a:stretch>
            <a:fillRect/>
          </a:stretch>
        </p:blipFill>
        <p:spPr>
          <a:xfrm>
            <a:off x="2962900" y="3234850"/>
            <a:ext cx="2845658" cy="1757350"/>
          </a:xfrm>
          <a:prstGeom prst="rect">
            <a:avLst/>
          </a:prstGeom>
          <a:noFill/>
          <a:ln>
            <a:noFill/>
          </a:ln>
        </p:spPr>
      </p:pic>
      <p:pic>
        <p:nvPicPr>
          <p:cNvPr id="302" name="Google Shape;302;p27"/>
          <p:cNvPicPr preferRelativeResize="0"/>
          <p:nvPr/>
        </p:nvPicPr>
        <p:blipFill>
          <a:blip r:embed="rId7">
            <a:alphaModFix/>
          </a:blip>
          <a:stretch>
            <a:fillRect/>
          </a:stretch>
        </p:blipFill>
        <p:spPr>
          <a:xfrm>
            <a:off x="5975933" y="3333750"/>
            <a:ext cx="2973804" cy="1809750"/>
          </a:xfrm>
          <a:prstGeom prst="rect">
            <a:avLst/>
          </a:prstGeom>
          <a:noFill/>
          <a:ln>
            <a:noFill/>
          </a:ln>
        </p:spPr>
      </p:pic>
      <p:sp>
        <p:nvSpPr>
          <p:cNvPr id="303" name="Google Shape;303;p27"/>
          <p:cNvSpPr txBox="1"/>
          <p:nvPr/>
        </p:nvSpPr>
        <p:spPr>
          <a:xfrm>
            <a:off x="846100" y="3426750"/>
            <a:ext cx="1757100" cy="369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200">
                <a:latin typeface="Times New Roman"/>
                <a:ea typeface="Times New Roman"/>
                <a:cs typeface="Times New Roman"/>
                <a:sym typeface="Times New Roman"/>
              </a:rPr>
              <a:t>Ever Travelled Abroad</a:t>
            </a:r>
            <a:endParaRPr b="1" sz="1200">
              <a:latin typeface="Times New Roman"/>
              <a:ea typeface="Times New Roman"/>
              <a:cs typeface="Times New Roman"/>
              <a:sym typeface="Times New Roman"/>
            </a:endParaRPr>
          </a:p>
        </p:txBody>
      </p:sp>
      <p:pic>
        <p:nvPicPr>
          <p:cNvPr id="304" name="Google Shape;304;p27"/>
          <p:cNvPicPr preferRelativeResize="0"/>
          <p:nvPr/>
        </p:nvPicPr>
        <p:blipFill>
          <a:blip r:embed="rId8">
            <a:alphaModFix/>
          </a:blip>
          <a:stretch>
            <a:fillRect/>
          </a:stretch>
        </p:blipFill>
        <p:spPr>
          <a:xfrm>
            <a:off x="689100" y="3934675"/>
            <a:ext cx="2167200" cy="877900"/>
          </a:xfrm>
          <a:prstGeom prst="rect">
            <a:avLst/>
          </a:prstGeom>
          <a:noFill/>
          <a:ln>
            <a:noFill/>
          </a:ln>
        </p:spPr>
      </p:pic>
      <p:sp>
        <p:nvSpPr>
          <p:cNvPr id="305" name="Google Shape;305;p27"/>
          <p:cNvSpPr/>
          <p:nvPr/>
        </p:nvSpPr>
        <p:spPr>
          <a:xfrm>
            <a:off x="187775" y="48375"/>
            <a:ext cx="1179600" cy="393600"/>
          </a:xfrm>
          <a:prstGeom prst="roundRect">
            <a:avLst>
              <a:gd fmla="val 16667" name="adj"/>
            </a:avLst>
          </a:prstGeom>
          <a:solidFill>
            <a:srgbClr val="D0E0E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rgbClr val="EB5600"/>
                </a:solidFill>
                <a:latin typeface="Lato"/>
                <a:ea typeface="Lato"/>
                <a:cs typeface="Lato"/>
                <a:sym typeface="Lato"/>
              </a:rPr>
              <a:t>Project Introduction</a:t>
            </a:r>
            <a:endParaRPr b="1" sz="1100">
              <a:solidFill>
                <a:srgbClr val="EB5600"/>
              </a:solidFill>
              <a:latin typeface="Lato"/>
              <a:ea typeface="Lato"/>
              <a:cs typeface="Lato"/>
              <a:sym typeface="Lato"/>
            </a:endParaRPr>
          </a:p>
        </p:txBody>
      </p:sp>
      <p:sp>
        <p:nvSpPr>
          <p:cNvPr id="306" name="Google Shape;306;p27"/>
          <p:cNvSpPr/>
          <p:nvPr/>
        </p:nvSpPr>
        <p:spPr>
          <a:xfrm>
            <a:off x="1484000" y="48375"/>
            <a:ext cx="1179600" cy="393600"/>
          </a:xfrm>
          <a:prstGeom prst="roundRect">
            <a:avLst>
              <a:gd fmla="val 16667" name="adj"/>
            </a:avLst>
          </a:prstGeom>
          <a:solidFill>
            <a:srgbClr val="A2C4C9"/>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100">
                <a:solidFill>
                  <a:srgbClr val="EB5600"/>
                </a:solidFill>
                <a:latin typeface="Lato"/>
                <a:ea typeface="Lato"/>
                <a:cs typeface="Lato"/>
                <a:sym typeface="Lato"/>
              </a:rPr>
              <a:t>Data  Overview</a:t>
            </a:r>
            <a:endParaRPr b="1" sz="1100">
              <a:solidFill>
                <a:srgbClr val="EB5600"/>
              </a:solidFill>
              <a:latin typeface="Lato"/>
              <a:ea typeface="Lato"/>
              <a:cs typeface="Lato"/>
              <a:sym typeface="Lato"/>
            </a:endParaRPr>
          </a:p>
        </p:txBody>
      </p:sp>
      <p:sp>
        <p:nvSpPr>
          <p:cNvPr id="307" name="Google Shape;307;p27"/>
          <p:cNvSpPr/>
          <p:nvPr/>
        </p:nvSpPr>
        <p:spPr>
          <a:xfrm>
            <a:off x="5327888" y="48375"/>
            <a:ext cx="1179600" cy="393600"/>
          </a:xfrm>
          <a:prstGeom prst="roundRect">
            <a:avLst>
              <a:gd fmla="val 16667" name="adj"/>
            </a:avLst>
          </a:prstGeom>
          <a:solidFill>
            <a:srgbClr val="D0E0E3"/>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100">
                <a:solidFill>
                  <a:srgbClr val="EB5600"/>
                </a:solidFill>
                <a:latin typeface="Lato"/>
                <a:ea typeface="Lato"/>
                <a:cs typeface="Lato"/>
                <a:sym typeface="Lato"/>
              </a:rPr>
              <a:t>Conclusion</a:t>
            </a:r>
            <a:endParaRPr b="1" sz="1100">
              <a:solidFill>
                <a:srgbClr val="EB5600"/>
              </a:solidFill>
              <a:latin typeface="Lato"/>
              <a:ea typeface="Lato"/>
              <a:cs typeface="Lato"/>
              <a:sym typeface="Lato"/>
            </a:endParaRPr>
          </a:p>
        </p:txBody>
      </p:sp>
      <p:sp>
        <p:nvSpPr>
          <p:cNvPr id="308" name="Google Shape;308;p27"/>
          <p:cNvSpPr/>
          <p:nvPr/>
        </p:nvSpPr>
        <p:spPr>
          <a:xfrm>
            <a:off x="4054063" y="48375"/>
            <a:ext cx="1179600" cy="393600"/>
          </a:xfrm>
          <a:prstGeom prst="roundRect">
            <a:avLst>
              <a:gd fmla="val 16667" name="adj"/>
            </a:avLst>
          </a:prstGeom>
          <a:solidFill>
            <a:srgbClr val="D0E0E3"/>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100">
                <a:solidFill>
                  <a:srgbClr val="EB5600"/>
                </a:solidFill>
                <a:latin typeface="Lato"/>
                <a:ea typeface="Lato"/>
                <a:cs typeface="Lato"/>
                <a:sym typeface="Lato"/>
              </a:rPr>
              <a:t>Models</a:t>
            </a:r>
            <a:endParaRPr b="1" sz="1100">
              <a:solidFill>
                <a:srgbClr val="EB5600"/>
              </a:solidFill>
              <a:latin typeface="Lato"/>
              <a:ea typeface="Lato"/>
              <a:cs typeface="Lato"/>
              <a:sym typeface="Lato"/>
            </a:endParaRPr>
          </a:p>
        </p:txBody>
      </p:sp>
      <p:sp>
        <p:nvSpPr>
          <p:cNvPr id="309" name="Google Shape;309;p27"/>
          <p:cNvSpPr/>
          <p:nvPr/>
        </p:nvSpPr>
        <p:spPr>
          <a:xfrm>
            <a:off x="6624150" y="48375"/>
            <a:ext cx="1179600" cy="393600"/>
          </a:xfrm>
          <a:prstGeom prst="roundRect">
            <a:avLst>
              <a:gd fmla="val 16667" name="adj"/>
            </a:avLst>
          </a:prstGeom>
          <a:solidFill>
            <a:srgbClr val="D0E0E3"/>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100">
                <a:solidFill>
                  <a:srgbClr val="EB5600"/>
                </a:solidFill>
                <a:latin typeface="Lato"/>
                <a:ea typeface="Lato"/>
                <a:cs typeface="Lato"/>
                <a:sym typeface="Lato"/>
              </a:rPr>
              <a:t>Future</a:t>
            </a:r>
            <a:endParaRPr b="1" sz="1100">
              <a:solidFill>
                <a:srgbClr val="EB5600"/>
              </a:solidFill>
              <a:latin typeface="Lato"/>
              <a:ea typeface="Lato"/>
              <a:cs typeface="Lato"/>
              <a:sym typeface="Lato"/>
            </a:endParaRPr>
          </a:p>
          <a:p>
            <a:pPr indent="0" lvl="0" marL="0" rtl="0" algn="ctr">
              <a:lnSpc>
                <a:spcPct val="115000"/>
              </a:lnSpc>
              <a:spcBef>
                <a:spcPts val="0"/>
              </a:spcBef>
              <a:spcAft>
                <a:spcPts val="0"/>
              </a:spcAft>
              <a:buNone/>
            </a:pPr>
            <a:r>
              <a:rPr b="1" lang="en" sz="1100">
                <a:solidFill>
                  <a:srgbClr val="EB5600"/>
                </a:solidFill>
                <a:latin typeface="Lato"/>
                <a:ea typeface="Lato"/>
                <a:cs typeface="Lato"/>
                <a:sym typeface="Lato"/>
              </a:rPr>
              <a:t>Research</a:t>
            </a:r>
            <a:endParaRPr b="1" sz="1100">
              <a:solidFill>
                <a:srgbClr val="EB5600"/>
              </a:solidFill>
              <a:latin typeface="Lato"/>
              <a:ea typeface="Lato"/>
              <a:cs typeface="Lato"/>
              <a:sym typeface="Lato"/>
            </a:endParaRPr>
          </a:p>
        </p:txBody>
      </p:sp>
      <p:sp>
        <p:nvSpPr>
          <p:cNvPr id="310" name="Google Shape;310;p27"/>
          <p:cNvSpPr/>
          <p:nvPr/>
        </p:nvSpPr>
        <p:spPr>
          <a:xfrm>
            <a:off x="2780225" y="48375"/>
            <a:ext cx="1179600" cy="393600"/>
          </a:xfrm>
          <a:prstGeom prst="roundRect">
            <a:avLst>
              <a:gd fmla="val 16667" name="adj"/>
            </a:avLst>
          </a:prstGeom>
          <a:solidFill>
            <a:srgbClr val="D0E0E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rgbClr val="EB5600"/>
                </a:solidFill>
                <a:latin typeface="Lato"/>
                <a:ea typeface="Lato"/>
                <a:cs typeface="Lato"/>
                <a:sym typeface="Lato"/>
              </a:rPr>
              <a:t>Variable Selection</a:t>
            </a:r>
            <a:endParaRPr b="1" sz="800">
              <a:solidFill>
                <a:srgbClr val="EB5600"/>
              </a:solidFill>
              <a:latin typeface="Lato"/>
              <a:ea typeface="Lato"/>
              <a:cs typeface="Lato"/>
              <a:sym typeface="Lato"/>
            </a:endParaRPr>
          </a:p>
        </p:txBody>
      </p:sp>
      <p:sp>
        <p:nvSpPr>
          <p:cNvPr id="311" name="Google Shape;311;p27"/>
          <p:cNvSpPr/>
          <p:nvPr/>
        </p:nvSpPr>
        <p:spPr>
          <a:xfrm>
            <a:off x="8605650" y="48375"/>
            <a:ext cx="462900" cy="393600"/>
          </a:xfrm>
          <a:prstGeom prst="roundRect">
            <a:avLst>
              <a:gd fmla="val 16667" name="adj"/>
            </a:avLst>
          </a:prstGeom>
          <a:solidFill>
            <a:srgbClr val="D0E0E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rgbClr val="1A1A1A"/>
                </a:solidFill>
                <a:latin typeface="Lato"/>
                <a:ea typeface="Lato"/>
                <a:cs typeface="Lato"/>
                <a:sym typeface="Lato"/>
              </a:rPr>
              <a:t>7</a:t>
            </a:r>
            <a:endParaRPr b="1" sz="1100">
              <a:solidFill>
                <a:srgbClr val="1A1A1A"/>
              </a:solidFill>
              <a:latin typeface="Lato"/>
              <a:ea typeface="Lato"/>
              <a:cs typeface="Lato"/>
              <a:sym typeface="La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28"/>
          <p:cNvSpPr txBox="1"/>
          <p:nvPr>
            <p:ph type="title"/>
          </p:nvPr>
        </p:nvSpPr>
        <p:spPr>
          <a:xfrm>
            <a:off x="729450" y="65070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4000"/>
              <a:buFont typeface="Arial"/>
              <a:buNone/>
            </a:pPr>
            <a:r>
              <a:rPr lang="en" sz="2400">
                <a:solidFill>
                  <a:srgbClr val="1A9988"/>
                </a:solidFill>
                <a:latin typeface="Calibri"/>
                <a:ea typeface="Calibri"/>
                <a:cs typeface="Calibri"/>
                <a:sym typeface="Calibri"/>
              </a:rPr>
              <a:t>Feature Selection</a:t>
            </a:r>
            <a:endParaRPr sz="2400">
              <a:solidFill>
                <a:srgbClr val="1A9988"/>
              </a:solidFill>
              <a:latin typeface="Calibri"/>
              <a:ea typeface="Calibri"/>
              <a:cs typeface="Calibri"/>
              <a:sym typeface="Calibri"/>
            </a:endParaRPr>
          </a:p>
        </p:txBody>
      </p:sp>
      <p:pic>
        <p:nvPicPr>
          <p:cNvPr id="317" name="Google Shape;317;p28"/>
          <p:cNvPicPr preferRelativeResize="0"/>
          <p:nvPr/>
        </p:nvPicPr>
        <p:blipFill>
          <a:blip r:embed="rId3">
            <a:alphaModFix/>
          </a:blip>
          <a:stretch>
            <a:fillRect/>
          </a:stretch>
        </p:blipFill>
        <p:spPr>
          <a:xfrm>
            <a:off x="896750" y="2571750"/>
            <a:ext cx="5772150" cy="2190750"/>
          </a:xfrm>
          <a:prstGeom prst="rect">
            <a:avLst/>
          </a:prstGeom>
          <a:noFill/>
          <a:ln>
            <a:noFill/>
          </a:ln>
        </p:spPr>
      </p:pic>
      <p:sp>
        <p:nvSpPr>
          <p:cNvPr id="318" name="Google Shape;318;p28"/>
          <p:cNvSpPr txBox="1"/>
          <p:nvPr>
            <p:ph idx="1" type="body"/>
          </p:nvPr>
        </p:nvSpPr>
        <p:spPr>
          <a:xfrm>
            <a:off x="767900" y="1394625"/>
            <a:ext cx="7080600" cy="997200"/>
          </a:xfrm>
          <a:prstGeom prst="rect">
            <a:avLst/>
          </a:prstGeom>
        </p:spPr>
        <p:txBody>
          <a:bodyPr anchorCtr="0" anchor="t" bIns="91425" lIns="91425" spcFirstLastPara="1" rIns="91425" wrap="square" tIns="91425">
            <a:noAutofit/>
          </a:bodyPr>
          <a:lstStyle/>
          <a:p>
            <a:pPr indent="-311150" lvl="0" marL="457200" rtl="0" algn="l">
              <a:lnSpc>
                <a:spcPct val="115000"/>
              </a:lnSpc>
              <a:spcBef>
                <a:spcPts val="0"/>
              </a:spcBef>
              <a:spcAft>
                <a:spcPts val="0"/>
              </a:spcAft>
              <a:buSzPts val="1300"/>
              <a:buChar char="●"/>
            </a:pPr>
            <a:r>
              <a:rPr lang="en"/>
              <a:t>Ever Travelled Abroad and Annual Income are the most important predictors, followed by Family Members, Age and Frequent Flyer. </a:t>
            </a:r>
            <a:endParaRPr/>
          </a:p>
          <a:p>
            <a:pPr indent="-311150" lvl="0" marL="457200" rtl="0" algn="l">
              <a:lnSpc>
                <a:spcPct val="115000"/>
              </a:lnSpc>
              <a:spcBef>
                <a:spcPts val="0"/>
              </a:spcBef>
              <a:spcAft>
                <a:spcPts val="0"/>
              </a:spcAft>
              <a:buSzPts val="1300"/>
              <a:buChar char="●"/>
            </a:pPr>
            <a:r>
              <a:rPr lang="en"/>
              <a:t>Graduate Or Not, Employment Type and Chronic Diseases seem to be insignificant.</a:t>
            </a:r>
            <a:endParaRPr sz="1400">
              <a:solidFill>
                <a:srgbClr val="000000"/>
              </a:solidFill>
              <a:latin typeface="Times New Roman"/>
              <a:ea typeface="Times New Roman"/>
              <a:cs typeface="Times New Roman"/>
              <a:sym typeface="Times New Roman"/>
            </a:endParaRPr>
          </a:p>
          <a:p>
            <a:pPr indent="0" lvl="0" marL="0" rtl="0" algn="l">
              <a:spcBef>
                <a:spcPts val="0"/>
              </a:spcBef>
              <a:spcAft>
                <a:spcPts val="0"/>
              </a:spcAft>
              <a:buNone/>
            </a:pPr>
            <a:r>
              <a:t/>
            </a:r>
            <a:endParaRPr sz="1400">
              <a:solidFill>
                <a:srgbClr val="000000"/>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sz="1400">
              <a:solidFill>
                <a:srgbClr val="000000"/>
              </a:solidFill>
              <a:latin typeface="Times New Roman"/>
              <a:ea typeface="Times New Roman"/>
              <a:cs typeface="Times New Roman"/>
              <a:sym typeface="Times New Roman"/>
            </a:endParaRPr>
          </a:p>
        </p:txBody>
      </p:sp>
      <p:sp>
        <p:nvSpPr>
          <p:cNvPr id="319" name="Google Shape;319;p28"/>
          <p:cNvSpPr/>
          <p:nvPr/>
        </p:nvSpPr>
        <p:spPr>
          <a:xfrm>
            <a:off x="187775" y="48375"/>
            <a:ext cx="1179600" cy="393600"/>
          </a:xfrm>
          <a:prstGeom prst="roundRect">
            <a:avLst>
              <a:gd fmla="val 16667" name="adj"/>
            </a:avLst>
          </a:prstGeom>
          <a:solidFill>
            <a:srgbClr val="D0E0E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rgbClr val="EB5600"/>
                </a:solidFill>
                <a:latin typeface="Lato"/>
                <a:ea typeface="Lato"/>
                <a:cs typeface="Lato"/>
                <a:sym typeface="Lato"/>
              </a:rPr>
              <a:t>Project Introduction</a:t>
            </a:r>
            <a:endParaRPr b="1" sz="1100">
              <a:solidFill>
                <a:srgbClr val="EB5600"/>
              </a:solidFill>
              <a:latin typeface="Lato"/>
              <a:ea typeface="Lato"/>
              <a:cs typeface="Lato"/>
              <a:sym typeface="Lato"/>
            </a:endParaRPr>
          </a:p>
        </p:txBody>
      </p:sp>
      <p:sp>
        <p:nvSpPr>
          <p:cNvPr id="320" name="Google Shape;320;p28"/>
          <p:cNvSpPr/>
          <p:nvPr/>
        </p:nvSpPr>
        <p:spPr>
          <a:xfrm>
            <a:off x="1484000" y="48375"/>
            <a:ext cx="1179600" cy="393600"/>
          </a:xfrm>
          <a:prstGeom prst="roundRect">
            <a:avLst>
              <a:gd fmla="val 16667" name="adj"/>
            </a:avLst>
          </a:prstGeom>
          <a:solidFill>
            <a:srgbClr val="D0E0E3"/>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100">
                <a:solidFill>
                  <a:srgbClr val="EB5600"/>
                </a:solidFill>
                <a:latin typeface="Lato"/>
                <a:ea typeface="Lato"/>
                <a:cs typeface="Lato"/>
                <a:sym typeface="Lato"/>
              </a:rPr>
              <a:t>Data  Overview</a:t>
            </a:r>
            <a:endParaRPr b="1" sz="1100">
              <a:solidFill>
                <a:srgbClr val="EB5600"/>
              </a:solidFill>
              <a:latin typeface="Lato"/>
              <a:ea typeface="Lato"/>
              <a:cs typeface="Lato"/>
              <a:sym typeface="Lato"/>
            </a:endParaRPr>
          </a:p>
        </p:txBody>
      </p:sp>
      <p:sp>
        <p:nvSpPr>
          <p:cNvPr id="321" name="Google Shape;321;p28"/>
          <p:cNvSpPr/>
          <p:nvPr/>
        </p:nvSpPr>
        <p:spPr>
          <a:xfrm>
            <a:off x="5327888" y="48375"/>
            <a:ext cx="1179600" cy="393600"/>
          </a:xfrm>
          <a:prstGeom prst="roundRect">
            <a:avLst>
              <a:gd fmla="val 16667" name="adj"/>
            </a:avLst>
          </a:prstGeom>
          <a:solidFill>
            <a:srgbClr val="D0E0E3"/>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100">
                <a:solidFill>
                  <a:srgbClr val="EB5600"/>
                </a:solidFill>
                <a:latin typeface="Lato"/>
                <a:ea typeface="Lato"/>
                <a:cs typeface="Lato"/>
                <a:sym typeface="Lato"/>
              </a:rPr>
              <a:t>Conclusion</a:t>
            </a:r>
            <a:endParaRPr b="1" sz="1100">
              <a:solidFill>
                <a:srgbClr val="EB5600"/>
              </a:solidFill>
              <a:latin typeface="Lato"/>
              <a:ea typeface="Lato"/>
              <a:cs typeface="Lato"/>
              <a:sym typeface="Lato"/>
            </a:endParaRPr>
          </a:p>
        </p:txBody>
      </p:sp>
      <p:sp>
        <p:nvSpPr>
          <p:cNvPr id="322" name="Google Shape;322;p28"/>
          <p:cNvSpPr/>
          <p:nvPr/>
        </p:nvSpPr>
        <p:spPr>
          <a:xfrm>
            <a:off x="4054063" y="48375"/>
            <a:ext cx="1179600" cy="393600"/>
          </a:xfrm>
          <a:prstGeom prst="roundRect">
            <a:avLst>
              <a:gd fmla="val 16667" name="adj"/>
            </a:avLst>
          </a:prstGeom>
          <a:solidFill>
            <a:srgbClr val="D0E0E3"/>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100">
                <a:solidFill>
                  <a:srgbClr val="EB5600"/>
                </a:solidFill>
                <a:latin typeface="Lato"/>
                <a:ea typeface="Lato"/>
                <a:cs typeface="Lato"/>
                <a:sym typeface="Lato"/>
              </a:rPr>
              <a:t>Models</a:t>
            </a:r>
            <a:endParaRPr b="1" sz="1100">
              <a:solidFill>
                <a:srgbClr val="EB5600"/>
              </a:solidFill>
              <a:latin typeface="Lato"/>
              <a:ea typeface="Lato"/>
              <a:cs typeface="Lato"/>
              <a:sym typeface="Lato"/>
            </a:endParaRPr>
          </a:p>
        </p:txBody>
      </p:sp>
      <p:sp>
        <p:nvSpPr>
          <p:cNvPr id="323" name="Google Shape;323;p28"/>
          <p:cNvSpPr/>
          <p:nvPr/>
        </p:nvSpPr>
        <p:spPr>
          <a:xfrm>
            <a:off x="6624150" y="48375"/>
            <a:ext cx="1179600" cy="393600"/>
          </a:xfrm>
          <a:prstGeom prst="roundRect">
            <a:avLst>
              <a:gd fmla="val 16667" name="adj"/>
            </a:avLst>
          </a:prstGeom>
          <a:solidFill>
            <a:srgbClr val="D0E0E3"/>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100">
                <a:solidFill>
                  <a:srgbClr val="EB5600"/>
                </a:solidFill>
                <a:latin typeface="Lato"/>
                <a:ea typeface="Lato"/>
                <a:cs typeface="Lato"/>
                <a:sym typeface="Lato"/>
              </a:rPr>
              <a:t>Future</a:t>
            </a:r>
            <a:endParaRPr b="1" sz="1100">
              <a:solidFill>
                <a:srgbClr val="EB5600"/>
              </a:solidFill>
              <a:latin typeface="Lato"/>
              <a:ea typeface="Lato"/>
              <a:cs typeface="Lato"/>
              <a:sym typeface="Lato"/>
            </a:endParaRPr>
          </a:p>
          <a:p>
            <a:pPr indent="0" lvl="0" marL="0" rtl="0" algn="ctr">
              <a:lnSpc>
                <a:spcPct val="115000"/>
              </a:lnSpc>
              <a:spcBef>
                <a:spcPts val="0"/>
              </a:spcBef>
              <a:spcAft>
                <a:spcPts val="0"/>
              </a:spcAft>
              <a:buNone/>
            </a:pPr>
            <a:r>
              <a:rPr b="1" lang="en" sz="1100">
                <a:solidFill>
                  <a:srgbClr val="EB5600"/>
                </a:solidFill>
                <a:latin typeface="Lato"/>
                <a:ea typeface="Lato"/>
                <a:cs typeface="Lato"/>
                <a:sym typeface="Lato"/>
              </a:rPr>
              <a:t>Research</a:t>
            </a:r>
            <a:endParaRPr b="1" sz="1100">
              <a:solidFill>
                <a:srgbClr val="EB5600"/>
              </a:solidFill>
              <a:latin typeface="Lato"/>
              <a:ea typeface="Lato"/>
              <a:cs typeface="Lato"/>
              <a:sym typeface="Lato"/>
            </a:endParaRPr>
          </a:p>
        </p:txBody>
      </p:sp>
      <p:sp>
        <p:nvSpPr>
          <p:cNvPr id="324" name="Google Shape;324;p28"/>
          <p:cNvSpPr/>
          <p:nvPr/>
        </p:nvSpPr>
        <p:spPr>
          <a:xfrm>
            <a:off x="2780225" y="48375"/>
            <a:ext cx="1179600" cy="393600"/>
          </a:xfrm>
          <a:prstGeom prst="roundRect">
            <a:avLst>
              <a:gd fmla="val 16667" name="adj"/>
            </a:avLst>
          </a:prstGeom>
          <a:solidFill>
            <a:srgbClr val="A2C4C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rgbClr val="EB5600"/>
                </a:solidFill>
                <a:latin typeface="Lato"/>
                <a:ea typeface="Lato"/>
                <a:cs typeface="Lato"/>
                <a:sym typeface="Lato"/>
              </a:rPr>
              <a:t>Variable Selection</a:t>
            </a:r>
            <a:endParaRPr b="1" sz="800">
              <a:solidFill>
                <a:srgbClr val="EB5600"/>
              </a:solidFill>
              <a:latin typeface="Lato"/>
              <a:ea typeface="Lato"/>
              <a:cs typeface="Lato"/>
              <a:sym typeface="Lato"/>
            </a:endParaRPr>
          </a:p>
        </p:txBody>
      </p:sp>
      <p:sp>
        <p:nvSpPr>
          <p:cNvPr id="325" name="Google Shape;325;p28"/>
          <p:cNvSpPr/>
          <p:nvPr/>
        </p:nvSpPr>
        <p:spPr>
          <a:xfrm>
            <a:off x="8605650" y="48375"/>
            <a:ext cx="462900" cy="393600"/>
          </a:xfrm>
          <a:prstGeom prst="roundRect">
            <a:avLst>
              <a:gd fmla="val 16667" name="adj"/>
            </a:avLst>
          </a:prstGeom>
          <a:solidFill>
            <a:srgbClr val="D0E0E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rgbClr val="1A1A1A"/>
                </a:solidFill>
                <a:latin typeface="Lato"/>
                <a:ea typeface="Lato"/>
                <a:cs typeface="Lato"/>
                <a:sym typeface="Lato"/>
              </a:rPr>
              <a:t>8</a:t>
            </a:r>
            <a:endParaRPr b="1" sz="1100">
              <a:solidFill>
                <a:srgbClr val="1A1A1A"/>
              </a:solidFill>
              <a:latin typeface="Lato"/>
              <a:ea typeface="Lato"/>
              <a:cs typeface="Lato"/>
              <a:sym typeface="La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2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Logistic Regression</a:t>
            </a:r>
            <a:endParaRPr/>
          </a:p>
        </p:txBody>
      </p:sp>
      <p:sp>
        <p:nvSpPr>
          <p:cNvPr id="331" name="Google Shape;331;p29"/>
          <p:cNvSpPr txBox="1"/>
          <p:nvPr>
            <p:ph idx="1" type="body"/>
          </p:nvPr>
        </p:nvSpPr>
        <p:spPr>
          <a:xfrm>
            <a:off x="723500" y="2151975"/>
            <a:ext cx="2339100" cy="2686800"/>
          </a:xfrm>
          <a:prstGeom prst="rect">
            <a:avLst/>
          </a:prstGeom>
          <a:ln cap="flat" cmpd="sng" w="19050">
            <a:solidFill>
              <a:schemeClr val="lt1"/>
            </a:solidFill>
            <a:prstDash val="solid"/>
            <a:round/>
            <a:headEnd len="sm" w="sm" type="none"/>
            <a:tailEnd len="sm" w="sm" type="none"/>
          </a:ln>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en" sz="1900"/>
              <a:t>All predictors</a:t>
            </a:r>
            <a:endParaRPr sz="1900"/>
          </a:p>
          <a:p>
            <a:pPr indent="0" lvl="0" marL="0" rtl="0" algn="l">
              <a:spcBef>
                <a:spcPts val="1200"/>
              </a:spcBef>
              <a:spcAft>
                <a:spcPts val="0"/>
              </a:spcAft>
              <a:buNone/>
            </a:pPr>
            <a:r>
              <a:rPr lang="en" sz="1900"/>
              <a:t>Test Accuracy : 76.63%</a:t>
            </a:r>
            <a:endParaRPr sz="1900"/>
          </a:p>
          <a:p>
            <a:pPr indent="0" lvl="0" marL="0" rtl="0" algn="l">
              <a:spcBef>
                <a:spcPts val="1200"/>
              </a:spcBef>
              <a:spcAft>
                <a:spcPts val="0"/>
              </a:spcAft>
              <a:buNone/>
            </a:pPr>
            <a:r>
              <a:rPr lang="en" sz="1400">
                <a:solidFill>
                  <a:srgbClr val="000000"/>
                </a:solidFill>
              </a:rPr>
              <a:t>(EverTravelledAbroad, AnnualIncome, </a:t>
            </a:r>
            <a:endParaRPr sz="1400">
              <a:solidFill>
                <a:srgbClr val="000000"/>
              </a:solidFill>
            </a:endParaRPr>
          </a:p>
          <a:p>
            <a:pPr indent="0" lvl="0" marL="0" rtl="0" algn="l">
              <a:spcBef>
                <a:spcPts val="0"/>
              </a:spcBef>
              <a:spcAft>
                <a:spcPts val="0"/>
              </a:spcAft>
              <a:buNone/>
            </a:pPr>
            <a:r>
              <a:rPr lang="en" sz="1400">
                <a:solidFill>
                  <a:srgbClr val="000000"/>
                </a:solidFill>
              </a:rPr>
              <a:t>FamilyMembers, </a:t>
            </a:r>
            <a:endParaRPr sz="1400">
              <a:solidFill>
                <a:srgbClr val="000000"/>
              </a:solidFill>
            </a:endParaRPr>
          </a:p>
          <a:p>
            <a:pPr indent="0" lvl="0" marL="0" rtl="0" algn="l">
              <a:spcBef>
                <a:spcPts val="0"/>
              </a:spcBef>
              <a:spcAft>
                <a:spcPts val="0"/>
              </a:spcAft>
              <a:buNone/>
            </a:pPr>
            <a:r>
              <a:rPr lang="en" sz="1400">
                <a:solidFill>
                  <a:srgbClr val="000000"/>
                </a:solidFill>
              </a:rPr>
              <a:t>Age, </a:t>
            </a:r>
            <a:endParaRPr sz="1400">
              <a:solidFill>
                <a:srgbClr val="000000"/>
              </a:solidFill>
            </a:endParaRPr>
          </a:p>
          <a:p>
            <a:pPr indent="0" lvl="0" marL="0" rtl="0" algn="l">
              <a:spcBef>
                <a:spcPts val="0"/>
              </a:spcBef>
              <a:spcAft>
                <a:spcPts val="0"/>
              </a:spcAft>
              <a:buNone/>
            </a:pPr>
            <a:r>
              <a:rPr lang="en" sz="1400">
                <a:solidFill>
                  <a:srgbClr val="000000"/>
                </a:solidFill>
              </a:rPr>
              <a:t>FrequentFlyer, </a:t>
            </a:r>
            <a:endParaRPr sz="1400">
              <a:solidFill>
                <a:srgbClr val="000000"/>
              </a:solidFill>
            </a:endParaRPr>
          </a:p>
          <a:p>
            <a:pPr indent="0" lvl="0" marL="0" rtl="0" algn="l">
              <a:spcBef>
                <a:spcPts val="0"/>
              </a:spcBef>
              <a:spcAft>
                <a:spcPts val="0"/>
              </a:spcAft>
              <a:buNone/>
            </a:pPr>
            <a:r>
              <a:rPr lang="en" sz="1400">
                <a:solidFill>
                  <a:srgbClr val="000000"/>
                </a:solidFill>
              </a:rPr>
              <a:t>Graduate Or Not,</a:t>
            </a:r>
            <a:endParaRPr sz="1400">
              <a:solidFill>
                <a:srgbClr val="000000"/>
              </a:solidFill>
            </a:endParaRPr>
          </a:p>
          <a:p>
            <a:pPr indent="0" lvl="0" marL="0" rtl="0" algn="l">
              <a:spcBef>
                <a:spcPts val="0"/>
              </a:spcBef>
              <a:spcAft>
                <a:spcPts val="0"/>
              </a:spcAft>
              <a:buNone/>
            </a:pPr>
            <a:r>
              <a:rPr lang="en" sz="1400">
                <a:solidFill>
                  <a:srgbClr val="000000"/>
                </a:solidFill>
              </a:rPr>
              <a:t>Employment type,</a:t>
            </a:r>
            <a:endParaRPr sz="1400">
              <a:solidFill>
                <a:srgbClr val="000000"/>
              </a:solidFill>
            </a:endParaRPr>
          </a:p>
          <a:p>
            <a:pPr indent="0" lvl="0" marL="0" rtl="0" algn="l">
              <a:spcBef>
                <a:spcPts val="0"/>
              </a:spcBef>
              <a:spcAft>
                <a:spcPts val="0"/>
              </a:spcAft>
              <a:buNone/>
            </a:pPr>
            <a:r>
              <a:rPr lang="en" sz="1400">
                <a:solidFill>
                  <a:srgbClr val="000000"/>
                </a:solidFill>
              </a:rPr>
              <a:t>Chronic Diseases)</a:t>
            </a:r>
            <a:endParaRPr sz="1642"/>
          </a:p>
          <a:p>
            <a:pPr indent="0" lvl="0" marL="0" rtl="0" algn="l">
              <a:spcBef>
                <a:spcPts val="0"/>
              </a:spcBef>
              <a:spcAft>
                <a:spcPts val="1200"/>
              </a:spcAft>
              <a:buNone/>
            </a:pPr>
            <a:r>
              <a:t/>
            </a:r>
            <a:endParaRPr/>
          </a:p>
        </p:txBody>
      </p:sp>
      <p:sp>
        <p:nvSpPr>
          <p:cNvPr id="332" name="Google Shape;332;p29"/>
          <p:cNvSpPr txBox="1"/>
          <p:nvPr>
            <p:ph idx="1" type="body"/>
          </p:nvPr>
        </p:nvSpPr>
        <p:spPr>
          <a:xfrm>
            <a:off x="3404250" y="2151900"/>
            <a:ext cx="2339100" cy="26868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en" sz="1624"/>
              <a:t>5  predictors</a:t>
            </a:r>
            <a:endParaRPr sz="1624"/>
          </a:p>
          <a:p>
            <a:pPr indent="0" lvl="0" marL="0" rtl="0" algn="l">
              <a:spcBef>
                <a:spcPts val="1200"/>
              </a:spcBef>
              <a:spcAft>
                <a:spcPts val="0"/>
              </a:spcAft>
              <a:buNone/>
            </a:pPr>
            <a:r>
              <a:rPr lang="en" sz="1624"/>
              <a:t>Test Accuracy : 77.14%</a:t>
            </a:r>
            <a:endParaRPr sz="1624"/>
          </a:p>
          <a:p>
            <a:pPr indent="0" lvl="0" marL="0" rtl="0" algn="l">
              <a:spcBef>
                <a:spcPts val="1200"/>
              </a:spcBef>
              <a:spcAft>
                <a:spcPts val="0"/>
              </a:spcAft>
              <a:buNone/>
            </a:pPr>
            <a:r>
              <a:rPr lang="en" sz="1400">
                <a:solidFill>
                  <a:srgbClr val="000000"/>
                </a:solidFill>
              </a:rPr>
              <a:t>(EverTravelledAbroad, AnnualIncome, FamilyMembers, </a:t>
            </a:r>
            <a:endParaRPr sz="1400">
              <a:solidFill>
                <a:srgbClr val="000000"/>
              </a:solidFill>
            </a:endParaRPr>
          </a:p>
          <a:p>
            <a:pPr indent="0" lvl="0" marL="0" rtl="0" algn="l">
              <a:spcBef>
                <a:spcPts val="0"/>
              </a:spcBef>
              <a:spcAft>
                <a:spcPts val="0"/>
              </a:spcAft>
              <a:buNone/>
            </a:pPr>
            <a:r>
              <a:rPr lang="en">
                <a:solidFill>
                  <a:srgbClr val="000000"/>
                </a:solidFill>
              </a:rPr>
              <a:t>Age, </a:t>
            </a:r>
            <a:endParaRPr>
              <a:solidFill>
                <a:srgbClr val="000000"/>
              </a:solidFill>
            </a:endParaRPr>
          </a:p>
          <a:p>
            <a:pPr indent="0" lvl="0" marL="0" rtl="0" algn="l">
              <a:spcBef>
                <a:spcPts val="0"/>
              </a:spcBef>
              <a:spcAft>
                <a:spcPts val="0"/>
              </a:spcAft>
              <a:buNone/>
            </a:pPr>
            <a:r>
              <a:rPr lang="en">
                <a:solidFill>
                  <a:srgbClr val="000000"/>
                </a:solidFill>
              </a:rPr>
              <a:t>FrequentFlyer.)</a:t>
            </a:r>
            <a:endParaRPr sz="1400"/>
          </a:p>
          <a:p>
            <a:pPr indent="0" lvl="0" marL="0" rtl="0" algn="l">
              <a:spcBef>
                <a:spcPts val="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
        <p:nvSpPr>
          <p:cNvPr id="333" name="Google Shape;333;p29"/>
          <p:cNvSpPr txBox="1"/>
          <p:nvPr>
            <p:ph idx="1" type="body"/>
          </p:nvPr>
        </p:nvSpPr>
        <p:spPr>
          <a:xfrm>
            <a:off x="6085000" y="2151975"/>
            <a:ext cx="2339100" cy="22611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sz="1500"/>
              <a:t>3  predictors</a:t>
            </a:r>
            <a:endParaRPr sz="1500"/>
          </a:p>
          <a:p>
            <a:pPr indent="0" lvl="0" marL="0" rtl="0" algn="l">
              <a:spcBef>
                <a:spcPts val="1200"/>
              </a:spcBef>
              <a:spcAft>
                <a:spcPts val="0"/>
              </a:spcAft>
              <a:buNone/>
            </a:pPr>
            <a:r>
              <a:rPr lang="en" sz="1500"/>
              <a:t>Test Accuracy : 76.38%</a:t>
            </a:r>
            <a:endParaRPr sz="1500"/>
          </a:p>
          <a:p>
            <a:pPr indent="0" lvl="0" marL="0" rtl="0" algn="l">
              <a:spcBef>
                <a:spcPts val="1200"/>
              </a:spcBef>
              <a:spcAft>
                <a:spcPts val="0"/>
              </a:spcAft>
              <a:buNone/>
            </a:pPr>
            <a:r>
              <a:rPr lang="en">
                <a:solidFill>
                  <a:srgbClr val="000000"/>
                </a:solidFill>
              </a:rPr>
              <a:t>(EverTravelledAbroad, AnnualIncome, FamilyMembers)</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
        <p:nvSpPr>
          <p:cNvPr id="334" name="Google Shape;334;p29"/>
          <p:cNvSpPr txBox="1"/>
          <p:nvPr>
            <p:ph type="title"/>
          </p:nvPr>
        </p:nvSpPr>
        <p:spPr>
          <a:xfrm>
            <a:off x="729450" y="65070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4000"/>
              <a:buFont typeface="Arial"/>
              <a:buNone/>
            </a:pPr>
            <a:r>
              <a:rPr lang="en" sz="2400">
                <a:solidFill>
                  <a:srgbClr val="1A9988"/>
                </a:solidFill>
                <a:latin typeface="Calibri"/>
                <a:ea typeface="Calibri"/>
                <a:cs typeface="Calibri"/>
                <a:sym typeface="Calibri"/>
              </a:rPr>
              <a:t>Models</a:t>
            </a:r>
            <a:endParaRPr sz="2400">
              <a:solidFill>
                <a:srgbClr val="1A9988"/>
              </a:solidFill>
              <a:latin typeface="Calibri"/>
              <a:ea typeface="Calibri"/>
              <a:cs typeface="Calibri"/>
              <a:sym typeface="Calibri"/>
            </a:endParaRPr>
          </a:p>
        </p:txBody>
      </p:sp>
      <p:sp>
        <p:nvSpPr>
          <p:cNvPr id="335" name="Google Shape;335;p29"/>
          <p:cNvSpPr/>
          <p:nvPr/>
        </p:nvSpPr>
        <p:spPr>
          <a:xfrm>
            <a:off x="187775" y="48375"/>
            <a:ext cx="1179600" cy="393600"/>
          </a:xfrm>
          <a:prstGeom prst="roundRect">
            <a:avLst>
              <a:gd fmla="val 16667" name="adj"/>
            </a:avLst>
          </a:prstGeom>
          <a:solidFill>
            <a:srgbClr val="D0E0E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rgbClr val="EB5600"/>
                </a:solidFill>
                <a:latin typeface="Lato"/>
                <a:ea typeface="Lato"/>
                <a:cs typeface="Lato"/>
                <a:sym typeface="Lato"/>
              </a:rPr>
              <a:t>Project Introduction</a:t>
            </a:r>
            <a:endParaRPr b="1" sz="1100">
              <a:solidFill>
                <a:srgbClr val="EB5600"/>
              </a:solidFill>
              <a:latin typeface="Lato"/>
              <a:ea typeface="Lato"/>
              <a:cs typeface="Lato"/>
              <a:sym typeface="Lato"/>
            </a:endParaRPr>
          </a:p>
        </p:txBody>
      </p:sp>
      <p:sp>
        <p:nvSpPr>
          <p:cNvPr id="336" name="Google Shape;336;p29"/>
          <p:cNvSpPr/>
          <p:nvPr/>
        </p:nvSpPr>
        <p:spPr>
          <a:xfrm>
            <a:off x="1484000" y="48375"/>
            <a:ext cx="1179600" cy="393600"/>
          </a:xfrm>
          <a:prstGeom prst="roundRect">
            <a:avLst>
              <a:gd fmla="val 16667" name="adj"/>
            </a:avLst>
          </a:prstGeom>
          <a:solidFill>
            <a:srgbClr val="D0E0E3"/>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100">
                <a:solidFill>
                  <a:srgbClr val="EB5600"/>
                </a:solidFill>
                <a:latin typeface="Lato"/>
                <a:ea typeface="Lato"/>
                <a:cs typeface="Lato"/>
                <a:sym typeface="Lato"/>
              </a:rPr>
              <a:t>Data  Overview</a:t>
            </a:r>
            <a:endParaRPr b="1" sz="1100">
              <a:solidFill>
                <a:srgbClr val="EB5600"/>
              </a:solidFill>
              <a:latin typeface="Lato"/>
              <a:ea typeface="Lato"/>
              <a:cs typeface="Lato"/>
              <a:sym typeface="Lato"/>
            </a:endParaRPr>
          </a:p>
        </p:txBody>
      </p:sp>
      <p:sp>
        <p:nvSpPr>
          <p:cNvPr id="337" name="Google Shape;337;p29"/>
          <p:cNvSpPr/>
          <p:nvPr/>
        </p:nvSpPr>
        <p:spPr>
          <a:xfrm>
            <a:off x="5327888" y="48375"/>
            <a:ext cx="1179600" cy="393600"/>
          </a:xfrm>
          <a:prstGeom prst="roundRect">
            <a:avLst>
              <a:gd fmla="val 16667" name="adj"/>
            </a:avLst>
          </a:prstGeom>
          <a:solidFill>
            <a:srgbClr val="D0E0E3"/>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100">
                <a:solidFill>
                  <a:srgbClr val="EB5600"/>
                </a:solidFill>
                <a:latin typeface="Lato"/>
                <a:ea typeface="Lato"/>
                <a:cs typeface="Lato"/>
                <a:sym typeface="Lato"/>
              </a:rPr>
              <a:t>Conclusion</a:t>
            </a:r>
            <a:endParaRPr b="1" sz="1100">
              <a:solidFill>
                <a:srgbClr val="EB5600"/>
              </a:solidFill>
              <a:latin typeface="Lato"/>
              <a:ea typeface="Lato"/>
              <a:cs typeface="Lato"/>
              <a:sym typeface="Lato"/>
            </a:endParaRPr>
          </a:p>
        </p:txBody>
      </p:sp>
      <p:sp>
        <p:nvSpPr>
          <p:cNvPr id="338" name="Google Shape;338;p29"/>
          <p:cNvSpPr/>
          <p:nvPr/>
        </p:nvSpPr>
        <p:spPr>
          <a:xfrm>
            <a:off x="4054063" y="48375"/>
            <a:ext cx="1179600" cy="393600"/>
          </a:xfrm>
          <a:prstGeom prst="roundRect">
            <a:avLst>
              <a:gd fmla="val 16667" name="adj"/>
            </a:avLst>
          </a:prstGeom>
          <a:solidFill>
            <a:srgbClr val="A2C4C9"/>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100">
                <a:solidFill>
                  <a:srgbClr val="EB5600"/>
                </a:solidFill>
                <a:latin typeface="Lato"/>
                <a:ea typeface="Lato"/>
                <a:cs typeface="Lato"/>
                <a:sym typeface="Lato"/>
              </a:rPr>
              <a:t>Models</a:t>
            </a:r>
            <a:endParaRPr b="1" sz="1100">
              <a:solidFill>
                <a:srgbClr val="EB5600"/>
              </a:solidFill>
              <a:latin typeface="Lato"/>
              <a:ea typeface="Lato"/>
              <a:cs typeface="Lato"/>
              <a:sym typeface="Lato"/>
            </a:endParaRPr>
          </a:p>
        </p:txBody>
      </p:sp>
      <p:sp>
        <p:nvSpPr>
          <p:cNvPr id="339" name="Google Shape;339;p29"/>
          <p:cNvSpPr/>
          <p:nvPr/>
        </p:nvSpPr>
        <p:spPr>
          <a:xfrm>
            <a:off x="6624150" y="48375"/>
            <a:ext cx="1179600" cy="393600"/>
          </a:xfrm>
          <a:prstGeom prst="roundRect">
            <a:avLst>
              <a:gd fmla="val 16667" name="adj"/>
            </a:avLst>
          </a:prstGeom>
          <a:solidFill>
            <a:srgbClr val="D0E0E3"/>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100">
                <a:solidFill>
                  <a:srgbClr val="EB5600"/>
                </a:solidFill>
                <a:latin typeface="Lato"/>
                <a:ea typeface="Lato"/>
                <a:cs typeface="Lato"/>
                <a:sym typeface="Lato"/>
              </a:rPr>
              <a:t>Future</a:t>
            </a:r>
            <a:endParaRPr b="1" sz="1100">
              <a:solidFill>
                <a:srgbClr val="EB5600"/>
              </a:solidFill>
              <a:latin typeface="Lato"/>
              <a:ea typeface="Lato"/>
              <a:cs typeface="Lato"/>
              <a:sym typeface="Lato"/>
            </a:endParaRPr>
          </a:p>
          <a:p>
            <a:pPr indent="0" lvl="0" marL="0" rtl="0" algn="ctr">
              <a:lnSpc>
                <a:spcPct val="115000"/>
              </a:lnSpc>
              <a:spcBef>
                <a:spcPts val="0"/>
              </a:spcBef>
              <a:spcAft>
                <a:spcPts val="0"/>
              </a:spcAft>
              <a:buNone/>
            </a:pPr>
            <a:r>
              <a:rPr b="1" lang="en" sz="1100">
                <a:solidFill>
                  <a:srgbClr val="EB5600"/>
                </a:solidFill>
                <a:latin typeface="Lato"/>
                <a:ea typeface="Lato"/>
                <a:cs typeface="Lato"/>
                <a:sym typeface="Lato"/>
              </a:rPr>
              <a:t>Research</a:t>
            </a:r>
            <a:endParaRPr b="1" sz="1100">
              <a:solidFill>
                <a:srgbClr val="EB5600"/>
              </a:solidFill>
              <a:latin typeface="Lato"/>
              <a:ea typeface="Lato"/>
              <a:cs typeface="Lato"/>
              <a:sym typeface="Lato"/>
            </a:endParaRPr>
          </a:p>
        </p:txBody>
      </p:sp>
      <p:sp>
        <p:nvSpPr>
          <p:cNvPr id="340" name="Google Shape;340;p29"/>
          <p:cNvSpPr/>
          <p:nvPr/>
        </p:nvSpPr>
        <p:spPr>
          <a:xfrm>
            <a:off x="2780225" y="48375"/>
            <a:ext cx="1179600" cy="393600"/>
          </a:xfrm>
          <a:prstGeom prst="roundRect">
            <a:avLst>
              <a:gd fmla="val 16667" name="adj"/>
            </a:avLst>
          </a:prstGeom>
          <a:solidFill>
            <a:srgbClr val="D0E0E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rgbClr val="EB5600"/>
                </a:solidFill>
                <a:latin typeface="Lato"/>
                <a:ea typeface="Lato"/>
                <a:cs typeface="Lato"/>
                <a:sym typeface="Lato"/>
              </a:rPr>
              <a:t>Variable Selection</a:t>
            </a:r>
            <a:endParaRPr b="1" sz="800">
              <a:solidFill>
                <a:srgbClr val="EB5600"/>
              </a:solidFill>
              <a:latin typeface="Lato"/>
              <a:ea typeface="Lato"/>
              <a:cs typeface="Lato"/>
              <a:sym typeface="Lato"/>
            </a:endParaRPr>
          </a:p>
        </p:txBody>
      </p:sp>
      <p:sp>
        <p:nvSpPr>
          <p:cNvPr id="341" name="Google Shape;341;p29"/>
          <p:cNvSpPr/>
          <p:nvPr/>
        </p:nvSpPr>
        <p:spPr>
          <a:xfrm>
            <a:off x="8605650" y="48375"/>
            <a:ext cx="462900" cy="393600"/>
          </a:xfrm>
          <a:prstGeom prst="roundRect">
            <a:avLst>
              <a:gd fmla="val 16667" name="adj"/>
            </a:avLst>
          </a:prstGeom>
          <a:solidFill>
            <a:srgbClr val="D0E0E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rgbClr val="1A1A1A"/>
                </a:solidFill>
                <a:latin typeface="Lato"/>
                <a:ea typeface="Lato"/>
                <a:cs typeface="Lato"/>
                <a:sym typeface="Lato"/>
              </a:rPr>
              <a:t>9</a:t>
            </a:r>
            <a:endParaRPr b="1" sz="1100">
              <a:solidFill>
                <a:srgbClr val="1A1A1A"/>
              </a:solidFill>
              <a:latin typeface="Lato"/>
              <a:ea typeface="Lato"/>
              <a:cs typeface="Lato"/>
              <a:sym typeface="Lat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30"/>
          <p:cNvSpPr txBox="1"/>
          <p:nvPr>
            <p:ph type="title"/>
          </p:nvPr>
        </p:nvSpPr>
        <p:spPr>
          <a:xfrm>
            <a:off x="6234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40573"/>
              <a:buFont typeface="Arial"/>
              <a:buNone/>
            </a:pPr>
            <a:r>
              <a:rPr b="1" lang="en" sz="2711">
                <a:solidFill>
                  <a:srgbClr val="1A1A1A"/>
                </a:solidFill>
                <a:latin typeface="Raleway"/>
                <a:ea typeface="Raleway"/>
                <a:cs typeface="Raleway"/>
                <a:sym typeface="Raleway"/>
              </a:rPr>
              <a:t>Agenda</a:t>
            </a:r>
            <a:endParaRPr sz="2911"/>
          </a:p>
        </p:txBody>
      </p:sp>
      <p:sp>
        <p:nvSpPr>
          <p:cNvPr id="347" name="Google Shape;347;p30"/>
          <p:cNvSpPr txBox="1"/>
          <p:nvPr>
            <p:ph idx="1" type="body"/>
          </p:nvPr>
        </p:nvSpPr>
        <p:spPr>
          <a:xfrm>
            <a:off x="523250" y="1409000"/>
            <a:ext cx="8520600" cy="3416400"/>
          </a:xfrm>
          <a:prstGeom prst="rect">
            <a:avLst/>
          </a:prstGeom>
        </p:spPr>
        <p:txBody>
          <a:bodyPr anchorCtr="0" anchor="t" bIns="91425" lIns="91425" spcFirstLastPara="1" rIns="91425" wrap="square" tIns="91425">
            <a:noAutofit/>
          </a:bodyPr>
          <a:lstStyle/>
          <a:p>
            <a:pPr indent="-368300" lvl="0" marL="457200" rtl="0" algn="l">
              <a:lnSpc>
                <a:spcPct val="115000"/>
              </a:lnSpc>
              <a:spcBef>
                <a:spcPts val="0"/>
              </a:spcBef>
              <a:spcAft>
                <a:spcPts val="0"/>
              </a:spcAft>
              <a:buClr>
                <a:srgbClr val="1A9988"/>
              </a:buClr>
              <a:buSzPts val="2200"/>
              <a:buFont typeface="Calibri"/>
              <a:buChar char="●"/>
            </a:pPr>
            <a:r>
              <a:rPr b="1" lang="en" sz="2200">
                <a:solidFill>
                  <a:srgbClr val="1A9988"/>
                </a:solidFill>
                <a:latin typeface="Calibri"/>
                <a:ea typeface="Calibri"/>
                <a:cs typeface="Calibri"/>
                <a:sym typeface="Calibri"/>
              </a:rPr>
              <a:t>Project Introduction</a:t>
            </a:r>
            <a:endParaRPr b="1" sz="2200">
              <a:solidFill>
                <a:srgbClr val="1A9988"/>
              </a:solidFill>
              <a:latin typeface="Calibri"/>
              <a:ea typeface="Calibri"/>
              <a:cs typeface="Calibri"/>
              <a:sym typeface="Calibri"/>
            </a:endParaRPr>
          </a:p>
          <a:p>
            <a:pPr indent="-368300" lvl="0" marL="457200" rtl="0" algn="l">
              <a:lnSpc>
                <a:spcPct val="115000"/>
              </a:lnSpc>
              <a:spcBef>
                <a:spcPts val="0"/>
              </a:spcBef>
              <a:spcAft>
                <a:spcPts val="0"/>
              </a:spcAft>
              <a:buClr>
                <a:srgbClr val="1A9988"/>
              </a:buClr>
              <a:buSzPts val="2200"/>
              <a:buFont typeface="Calibri"/>
              <a:buChar char="●"/>
            </a:pPr>
            <a:r>
              <a:rPr b="1" lang="en" sz="2200">
                <a:solidFill>
                  <a:srgbClr val="1A9988"/>
                </a:solidFill>
                <a:latin typeface="Calibri"/>
                <a:ea typeface="Calibri"/>
                <a:cs typeface="Calibri"/>
                <a:sym typeface="Calibri"/>
              </a:rPr>
              <a:t>Data Overview</a:t>
            </a:r>
            <a:endParaRPr b="1" sz="2200">
              <a:solidFill>
                <a:srgbClr val="1A9988"/>
              </a:solidFill>
              <a:latin typeface="Calibri"/>
              <a:ea typeface="Calibri"/>
              <a:cs typeface="Calibri"/>
              <a:sym typeface="Calibri"/>
            </a:endParaRPr>
          </a:p>
          <a:p>
            <a:pPr indent="-368300" lvl="0" marL="457200" rtl="0" algn="l">
              <a:lnSpc>
                <a:spcPct val="115000"/>
              </a:lnSpc>
              <a:spcBef>
                <a:spcPts val="0"/>
              </a:spcBef>
              <a:spcAft>
                <a:spcPts val="0"/>
              </a:spcAft>
              <a:buClr>
                <a:srgbClr val="1A9988"/>
              </a:buClr>
              <a:buSzPts val="2200"/>
              <a:buFont typeface="Calibri"/>
              <a:buChar char="●"/>
            </a:pPr>
            <a:r>
              <a:rPr b="1" lang="en" sz="2200">
                <a:solidFill>
                  <a:srgbClr val="1A9988"/>
                </a:solidFill>
                <a:latin typeface="Calibri"/>
                <a:ea typeface="Calibri"/>
                <a:cs typeface="Calibri"/>
                <a:sym typeface="Calibri"/>
              </a:rPr>
              <a:t>Variable Selection</a:t>
            </a:r>
            <a:endParaRPr b="1" sz="2200">
              <a:solidFill>
                <a:srgbClr val="1A9988"/>
              </a:solidFill>
              <a:latin typeface="Calibri"/>
              <a:ea typeface="Calibri"/>
              <a:cs typeface="Calibri"/>
              <a:sym typeface="Calibri"/>
            </a:endParaRPr>
          </a:p>
          <a:p>
            <a:pPr indent="-368300" lvl="0" marL="457200" rtl="0" algn="l">
              <a:lnSpc>
                <a:spcPct val="115000"/>
              </a:lnSpc>
              <a:spcBef>
                <a:spcPts val="0"/>
              </a:spcBef>
              <a:spcAft>
                <a:spcPts val="0"/>
              </a:spcAft>
              <a:buClr>
                <a:srgbClr val="1A9988"/>
              </a:buClr>
              <a:buSzPts val="2200"/>
              <a:buFont typeface="Calibri"/>
              <a:buChar char="●"/>
            </a:pPr>
            <a:r>
              <a:rPr b="1" lang="en" sz="2200">
                <a:solidFill>
                  <a:srgbClr val="1A9988"/>
                </a:solidFill>
                <a:latin typeface="Calibri"/>
                <a:ea typeface="Calibri"/>
                <a:cs typeface="Calibri"/>
                <a:sym typeface="Calibri"/>
              </a:rPr>
              <a:t>Models</a:t>
            </a:r>
            <a:endParaRPr b="1" sz="2200">
              <a:solidFill>
                <a:srgbClr val="1A9988"/>
              </a:solidFill>
              <a:latin typeface="Calibri"/>
              <a:ea typeface="Calibri"/>
              <a:cs typeface="Calibri"/>
              <a:sym typeface="Calibri"/>
            </a:endParaRPr>
          </a:p>
          <a:p>
            <a:pPr indent="-368300" lvl="0" marL="457200" rtl="0" algn="l">
              <a:lnSpc>
                <a:spcPct val="115000"/>
              </a:lnSpc>
              <a:spcBef>
                <a:spcPts val="0"/>
              </a:spcBef>
              <a:spcAft>
                <a:spcPts val="0"/>
              </a:spcAft>
              <a:buClr>
                <a:srgbClr val="1A9988"/>
              </a:buClr>
              <a:buSzPts val="2200"/>
              <a:buFont typeface="Calibri"/>
              <a:buChar char="●"/>
            </a:pPr>
            <a:r>
              <a:rPr b="1" lang="en" sz="2200">
                <a:solidFill>
                  <a:srgbClr val="1A9988"/>
                </a:solidFill>
                <a:latin typeface="Calibri"/>
                <a:ea typeface="Calibri"/>
                <a:cs typeface="Calibri"/>
                <a:sym typeface="Calibri"/>
              </a:rPr>
              <a:t>Conclusion</a:t>
            </a:r>
            <a:endParaRPr b="1" sz="2200">
              <a:solidFill>
                <a:srgbClr val="1A9988"/>
              </a:solidFill>
              <a:latin typeface="Calibri"/>
              <a:ea typeface="Calibri"/>
              <a:cs typeface="Calibri"/>
              <a:sym typeface="Calibri"/>
            </a:endParaRPr>
          </a:p>
          <a:p>
            <a:pPr indent="-368300" lvl="0" marL="457200" rtl="0" algn="l">
              <a:lnSpc>
                <a:spcPct val="115000"/>
              </a:lnSpc>
              <a:spcBef>
                <a:spcPts val="0"/>
              </a:spcBef>
              <a:spcAft>
                <a:spcPts val="0"/>
              </a:spcAft>
              <a:buClr>
                <a:srgbClr val="1A9988"/>
              </a:buClr>
              <a:buSzPts val="2200"/>
              <a:buFont typeface="Calibri"/>
              <a:buChar char="●"/>
            </a:pPr>
            <a:r>
              <a:rPr b="1" lang="en" sz="2200">
                <a:solidFill>
                  <a:srgbClr val="1A9988"/>
                </a:solidFill>
                <a:latin typeface="Calibri"/>
                <a:ea typeface="Calibri"/>
                <a:cs typeface="Calibri"/>
                <a:sym typeface="Calibri"/>
              </a:rPr>
              <a:t>Future research</a:t>
            </a:r>
            <a:endParaRPr b="1" sz="2200">
              <a:solidFill>
                <a:srgbClr val="1A9988"/>
              </a:solidFill>
              <a:latin typeface="Calibri"/>
              <a:ea typeface="Calibri"/>
              <a:cs typeface="Calibri"/>
              <a:sym typeface="Calibri"/>
            </a:endParaRPr>
          </a:p>
          <a:p>
            <a:pPr indent="-368300" lvl="0" marL="457200" rtl="0" algn="l">
              <a:lnSpc>
                <a:spcPct val="115000"/>
              </a:lnSpc>
              <a:spcBef>
                <a:spcPts val="0"/>
              </a:spcBef>
              <a:spcAft>
                <a:spcPts val="0"/>
              </a:spcAft>
              <a:buClr>
                <a:srgbClr val="1A9988"/>
              </a:buClr>
              <a:buSzPts val="2200"/>
              <a:buFont typeface="Calibri"/>
              <a:buChar char="●"/>
            </a:pPr>
            <a:r>
              <a:rPr b="1" lang="en" sz="2200">
                <a:solidFill>
                  <a:srgbClr val="1A9988"/>
                </a:solidFill>
                <a:latin typeface="Calibri"/>
                <a:ea typeface="Calibri"/>
                <a:cs typeface="Calibri"/>
                <a:sym typeface="Calibri"/>
              </a:rPr>
              <a:t>Q&amp;A</a:t>
            </a:r>
            <a:endParaRPr b="1" sz="2200">
              <a:solidFill>
                <a:srgbClr val="1A9988"/>
              </a:solidFill>
              <a:latin typeface="Calibri"/>
              <a:ea typeface="Calibri"/>
              <a:cs typeface="Calibri"/>
              <a:sym typeface="Calibri"/>
            </a:endParaRPr>
          </a:p>
          <a:p>
            <a:pPr indent="0" lvl="0" marL="914400" rtl="0" algn="l">
              <a:lnSpc>
                <a:spcPct val="115000"/>
              </a:lnSpc>
              <a:spcBef>
                <a:spcPts val="0"/>
              </a:spcBef>
              <a:spcAft>
                <a:spcPts val="0"/>
              </a:spcAft>
              <a:buNone/>
            </a:pPr>
            <a:r>
              <a:t/>
            </a:r>
            <a:endParaRPr b="1" sz="2200">
              <a:solidFill>
                <a:srgbClr val="1A9988"/>
              </a:solidFill>
              <a:latin typeface="Calibri"/>
              <a:ea typeface="Calibri"/>
              <a:cs typeface="Calibri"/>
              <a:sym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31"/>
          <p:cNvSpPr txBox="1"/>
          <p:nvPr>
            <p:ph type="title"/>
          </p:nvPr>
        </p:nvSpPr>
        <p:spPr>
          <a:xfrm>
            <a:off x="624150" y="679925"/>
            <a:ext cx="8520600" cy="5727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None/>
            </a:pPr>
            <a:r>
              <a:rPr lang="en" sz="2650">
                <a:solidFill>
                  <a:srgbClr val="1A9988"/>
                </a:solidFill>
                <a:latin typeface="Calibri"/>
                <a:ea typeface="Calibri"/>
                <a:cs typeface="Calibri"/>
                <a:sym typeface="Calibri"/>
              </a:rPr>
              <a:t>Project Introduction</a:t>
            </a:r>
            <a:endParaRPr sz="2650">
              <a:solidFill>
                <a:srgbClr val="1A9988"/>
              </a:solidFill>
              <a:latin typeface="Calibri"/>
              <a:ea typeface="Calibri"/>
              <a:cs typeface="Calibri"/>
              <a:sym typeface="Calibri"/>
            </a:endParaRPr>
          </a:p>
          <a:p>
            <a:pPr indent="0" lvl="0" marL="0" rtl="0" algn="l">
              <a:spcBef>
                <a:spcPts val="0"/>
              </a:spcBef>
              <a:spcAft>
                <a:spcPts val="0"/>
              </a:spcAft>
              <a:buNone/>
            </a:pPr>
            <a:r>
              <a:t/>
            </a:r>
            <a:endParaRPr/>
          </a:p>
        </p:txBody>
      </p:sp>
      <p:sp>
        <p:nvSpPr>
          <p:cNvPr id="353" name="Google Shape;353;p31"/>
          <p:cNvSpPr txBox="1"/>
          <p:nvPr>
            <p:ph idx="1" type="body"/>
          </p:nvPr>
        </p:nvSpPr>
        <p:spPr>
          <a:xfrm>
            <a:off x="745125" y="1319075"/>
            <a:ext cx="2337300" cy="3529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600">
                <a:solidFill>
                  <a:srgbClr val="000000"/>
                </a:solidFill>
                <a:latin typeface="Times New Roman"/>
                <a:ea typeface="Times New Roman"/>
                <a:cs typeface="Times New Roman"/>
                <a:sym typeface="Times New Roman"/>
              </a:rPr>
              <a:t>Travel insurance reimburses policy holders for:</a:t>
            </a:r>
            <a:endParaRPr sz="1600">
              <a:solidFill>
                <a:srgbClr val="000000"/>
              </a:solidFill>
              <a:latin typeface="Times New Roman"/>
              <a:ea typeface="Times New Roman"/>
              <a:cs typeface="Times New Roman"/>
              <a:sym typeface="Times New Roman"/>
            </a:endParaRPr>
          </a:p>
          <a:p>
            <a:pPr indent="-330200" lvl="0" marL="457200" rtl="0" algn="l">
              <a:spcBef>
                <a:spcPts val="0"/>
              </a:spcBef>
              <a:spcAft>
                <a:spcPts val="0"/>
              </a:spcAft>
              <a:buClr>
                <a:srgbClr val="000000"/>
              </a:buClr>
              <a:buSzPts val="1600"/>
              <a:buFont typeface="Times New Roman"/>
              <a:buChar char="●"/>
            </a:pPr>
            <a:r>
              <a:rPr lang="en" sz="1600">
                <a:solidFill>
                  <a:srgbClr val="000000"/>
                </a:solidFill>
                <a:latin typeface="Times New Roman"/>
                <a:ea typeface="Times New Roman"/>
                <a:cs typeface="Times New Roman"/>
                <a:sym typeface="Times New Roman"/>
              </a:rPr>
              <a:t>lost baggage</a:t>
            </a:r>
            <a:endParaRPr sz="1600">
              <a:solidFill>
                <a:srgbClr val="000000"/>
              </a:solidFill>
              <a:latin typeface="Times New Roman"/>
              <a:ea typeface="Times New Roman"/>
              <a:cs typeface="Times New Roman"/>
              <a:sym typeface="Times New Roman"/>
            </a:endParaRPr>
          </a:p>
          <a:p>
            <a:pPr indent="-330200" lvl="0" marL="457200" rtl="0" algn="l">
              <a:spcBef>
                <a:spcPts val="0"/>
              </a:spcBef>
              <a:spcAft>
                <a:spcPts val="0"/>
              </a:spcAft>
              <a:buClr>
                <a:srgbClr val="000000"/>
              </a:buClr>
              <a:buSzPts val="1600"/>
              <a:buFont typeface="Times New Roman"/>
              <a:buChar char="●"/>
            </a:pPr>
            <a:r>
              <a:rPr lang="en" sz="1600">
                <a:solidFill>
                  <a:srgbClr val="000000"/>
                </a:solidFill>
                <a:latin typeface="Times New Roman"/>
                <a:ea typeface="Times New Roman"/>
                <a:cs typeface="Times New Roman"/>
                <a:sym typeface="Times New Roman"/>
              </a:rPr>
              <a:t>flight delays</a:t>
            </a:r>
            <a:endParaRPr sz="1600">
              <a:solidFill>
                <a:srgbClr val="000000"/>
              </a:solidFill>
              <a:latin typeface="Times New Roman"/>
              <a:ea typeface="Times New Roman"/>
              <a:cs typeface="Times New Roman"/>
              <a:sym typeface="Times New Roman"/>
            </a:endParaRPr>
          </a:p>
          <a:p>
            <a:pPr indent="-330200" lvl="0" marL="457200" rtl="0" algn="l">
              <a:spcBef>
                <a:spcPts val="0"/>
              </a:spcBef>
              <a:spcAft>
                <a:spcPts val="0"/>
              </a:spcAft>
              <a:buClr>
                <a:srgbClr val="000000"/>
              </a:buClr>
              <a:buSzPts val="1600"/>
              <a:buFont typeface="Times New Roman"/>
              <a:buChar char="●"/>
            </a:pPr>
            <a:r>
              <a:rPr lang="en" sz="1600">
                <a:solidFill>
                  <a:srgbClr val="000000"/>
                </a:solidFill>
                <a:latin typeface="Times New Roman"/>
                <a:ea typeface="Times New Roman"/>
                <a:cs typeface="Times New Roman"/>
                <a:sym typeface="Times New Roman"/>
              </a:rPr>
              <a:t>medical problems</a:t>
            </a:r>
            <a:endParaRPr sz="1600">
              <a:solidFill>
                <a:srgbClr val="000000"/>
              </a:solidFill>
              <a:latin typeface="Times New Roman"/>
              <a:ea typeface="Times New Roman"/>
              <a:cs typeface="Times New Roman"/>
              <a:sym typeface="Times New Roman"/>
            </a:endParaRPr>
          </a:p>
          <a:p>
            <a:pPr indent="0" lvl="0" marL="0" rtl="0" algn="l">
              <a:spcBef>
                <a:spcPts val="0"/>
              </a:spcBef>
              <a:spcAft>
                <a:spcPts val="0"/>
              </a:spcAft>
              <a:buNone/>
            </a:pPr>
            <a:r>
              <a:t/>
            </a:r>
            <a:endParaRPr sz="1600">
              <a:solidFill>
                <a:srgbClr val="000000"/>
              </a:solidFill>
              <a:latin typeface="Times New Roman"/>
              <a:ea typeface="Times New Roman"/>
              <a:cs typeface="Times New Roman"/>
              <a:sym typeface="Times New Roman"/>
            </a:endParaRPr>
          </a:p>
          <a:p>
            <a:pPr indent="0" lvl="0" marL="0" rtl="0" algn="l">
              <a:spcBef>
                <a:spcPts val="0"/>
              </a:spcBef>
              <a:spcAft>
                <a:spcPts val="0"/>
              </a:spcAft>
              <a:buNone/>
            </a:pPr>
            <a:r>
              <a:rPr lang="en" sz="1600">
                <a:solidFill>
                  <a:srgbClr val="000000"/>
                </a:solidFill>
                <a:latin typeface="Times New Roman"/>
                <a:ea typeface="Times New Roman"/>
                <a:cs typeface="Times New Roman"/>
                <a:sym typeface="Times New Roman"/>
              </a:rPr>
              <a:t>Real dataset and business problem from a tour &amp; travels company in India</a:t>
            </a:r>
            <a:endParaRPr sz="1600">
              <a:solidFill>
                <a:srgbClr val="000000"/>
              </a:solidFill>
              <a:latin typeface="Times New Roman"/>
              <a:ea typeface="Times New Roman"/>
              <a:cs typeface="Times New Roman"/>
              <a:sym typeface="Times New Roman"/>
            </a:endParaRPr>
          </a:p>
          <a:p>
            <a:pPr indent="0" lvl="0" marL="457200" rtl="0" algn="l">
              <a:spcBef>
                <a:spcPts val="0"/>
              </a:spcBef>
              <a:spcAft>
                <a:spcPts val="0"/>
              </a:spcAft>
              <a:buNone/>
            </a:pPr>
            <a:r>
              <a:t/>
            </a:r>
            <a:endParaRPr sz="1200">
              <a:solidFill>
                <a:srgbClr val="000000"/>
              </a:solidFill>
              <a:latin typeface="Times New Roman"/>
              <a:ea typeface="Times New Roman"/>
              <a:cs typeface="Times New Roman"/>
              <a:sym typeface="Times New Roman"/>
            </a:endParaRPr>
          </a:p>
        </p:txBody>
      </p:sp>
      <p:sp>
        <p:nvSpPr>
          <p:cNvPr id="354" name="Google Shape;354;p31"/>
          <p:cNvSpPr/>
          <p:nvPr/>
        </p:nvSpPr>
        <p:spPr>
          <a:xfrm>
            <a:off x="187775" y="48375"/>
            <a:ext cx="1179600" cy="393600"/>
          </a:xfrm>
          <a:prstGeom prst="roundRect">
            <a:avLst>
              <a:gd fmla="val 16667" name="adj"/>
            </a:avLst>
          </a:prstGeom>
          <a:solidFill>
            <a:srgbClr val="A2C4C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rgbClr val="EB5600"/>
                </a:solidFill>
                <a:latin typeface="Lato"/>
                <a:ea typeface="Lato"/>
                <a:cs typeface="Lato"/>
                <a:sym typeface="Lato"/>
              </a:rPr>
              <a:t>Project Introduction</a:t>
            </a:r>
            <a:endParaRPr b="1" sz="1100">
              <a:solidFill>
                <a:srgbClr val="EB5600"/>
              </a:solidFill>
              <a:latin typeface="Lato"/>
              <a:ea typeface="Lato"/>
              <a:cs typeface="Lato"/>
              <a:sym typeface="Lato"/>
            </a:endParaRPr>
          </a:p>
        </p:txBody>
      </p:sp>
      <p:sp>
        <p:nvSpPr>
          <p:cNvPr id="355" name="Google Shape;355;p31"/>
          <p:cNvSpPr/>
          <p:nvPr/>
        </p:nvSpPr>
        <p:spPr>
          <a:xfrm>
            <a:off x="1484000" y="48375"/>
            <a:ext cx="1179600" cy="393600"/>
          </a:xfrm>
          <a:prstGeom prst="roundRect">
            <a:avLst>
              <a:gd fmla="val 16667" name="adj"/>
            </a:avLst>
          </a:prstGeom>
          <a:solidFill>
            <a:srgbClr val="D0E0E3"/>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100">
                <a:solidFill>
                  <a:srgbClr val="EB5600"/>
                </a:solidFill>
                <a:latin typeface="Lato"/>
                <a:ea typeface="Lato"/>
                <a:cs typeface="Lato"/>
                <a:sym typeface="Lato"/>
              </a:rPr>
              <a:t>Data  Overview</a:t>
            </a:r>
            <a:endParaRPr b="1" sz="1100">
              <a:solidFill>
                <a:srgbClr val="EB5600"/>
              </a:solidFill>
              <a:latin typeface="Lato"/>
              <a:ea typeface="Lato"/>
              <a:cs typeface="Lato"/>
              <a:sym typeface="Lato"/>
            </a:endParaRPr>
          </a:p>
        </p:txBody>
      </p:sp>
      <p:sp>
        <p:nvSpPr>
          <p:cNvPr id="356" name="Google Shape;356;p31"/>
          <p:cNvSpPr/>
          <p:nvPr/>
        </p:nvSpPr>
        <p:spPr>
          <a:xfrm>
            <a:off x="5327888" y="48375"/>
            <a:ext cx="1179600" cy="393600"/>
          </a:xfrm>
          <a:prstGeom prst="roundRect">
            <a:avLst>
              <a:gd fmla="val 16667" name="adj"/>
            </a:avLst>
          </a:prstGeom>
          <a:solidFill>
            <a:srgbClr val="D0E0E3"/>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100">
                <a:solidFill>
                  <a:srgbClr val="EB5600"/>
                </a:solidFill>
                <a:latin typeface="Lato"/>
                <a:ea typeface="Lato"/>
                <a:cs typeface="Lato"/>
                <a:sym typeface="Lato"/>
              </a:rPr>
              <a:t>Conclusion</a:t>
            </a:r>
            <a:endParaRPr b="1" sz="1100">
              <a:solidFill>
                <a:srgbClr val="EB5600"/>
              </a:solidFill>
              <a:latin typeface="Lato"/>
              <a:ea typeface="Lato"/>
              <a:cs typeface="Lato"/>
              <a:sym typeface="Lato"/>
            </a:endParaRPr>
          </a:p>
        </p:txBody>
      </p:sp>
      <p:sp>
        <p:nvSpPr>
          <p:cNvPr id="357" name="Google Shape;357;p31"/>
          <p:cNvSpPr/>
          <p:nvPr/>
        </p:nvSpPr>
        <p:spPr>
          <a:xfrm>
            <a:off x="4054063" y="48375"/>
            <a:ext cx="1179600" cy="393600"/>
          </a:xfrm>
          <a:prstGeom prst="roundRect">
            <a:avLst>
              <a:gd fmla="val 16667" name="adj"/>
            </a:avLst>
          </a:prstGeom>
          <a:solidFill>
            <a:srgbClr val="D0E0E3"/>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100">
                <a:solidFill>
                  <a:srgbClr val="EB5600"/>
                </a:solidFill>
                <a:latin typeface="Lato"/>
                <a:ea typeface="Lato"/>
                <a:cs typeface="Lato"/>
                <a:sym typeface="Lato"/>
              </a:rPr>
              <a:t>Models</a:t>
            </a:r>
            <a:endParaRPr b="1" sz="1100">
              <a:solidFill>
                <a:srgbClr val="EB5600"/>
              </a:solidFill>
              <a:latin typeface="Lato"/>
              <a:ea typeface="Lato"/>
              <a:cs typeface="Lato"/>
              <a:sym typeface="Lato"/>
            </a:endParaRPr>
          </a:p>
        </p:txBody>
      </p:sp>
      <p:sp>
        <p:nvSpPr>
          <p:cNvPr id="358" name="Google Shape;358;p31"/>
          <p:cNvSpPr/>
          <p:nvPr/>
        </p:nvSpPr>
        <p:spPr>
          <a:xfrm>
            <a:off x="6624150" y="48375"/>
            <a:ext cx="1179600" cy="393600"/>
          </a:xfrm>
          <a:prstGeom prst="roundRect">
            <a:avLst>
              <a:gd fmla="val 16667" name="adj"/>
            </a:avLst>
          </a:prstGeom>
          <a:solidFill>
            <a:srgbClr val="D0E0E3"/>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100">
                <a:solidFill>
                  <a:srgbClr val="EB5600"/>
                </a:solidFill>
                <a:latin typeface="Lato"/>
                <a:ea typeface="Lato"/>
                <a:cs typeface="Lato"/>
                <a:sym typeface="Lato"/>
              </a:rPr>
              <a:t>Future</a:t>
            </a:r>
            <a:endParaRPr b="1" sz="1100">
              <a:solidFill>
                <a:srgbClr val="EB5600"/>
              </a:solidFill>
              <a:latin typeface="Lato"/>
              <a:ea typeface="Lato"/>
              <a:cs typeface="Lato"/>
              <a:sym typeface="Lato"/>
            </a:endParaRPr>
          </a:p>
          <a:p>
            <a:pPr indent="0" lvl="0" marL="0" rtl="0" algn="ctr">
              <a:lnSpc>
                <a:spcPct val="115000"/>
              </a:lnSpc>
              <a:spcBef>
                <a:spcPts val="0"/>
              </a:spcBef>
              <a:spcAft>
                <a:spcPts val="0"/>
              </a:spcAft>
              <a:buNone/>
            </a:pPr>
            <a:r>
              <a:rPr b="1" lang="en" sz="1100">
                <a:solidFill>
                  <a:srgbClr val="EB5600"/>
                </a:solidFill>
                <a:latin typeface="Lato"/>
                <a:ea typeface="Lato"/>
                <a:cs typeface="Lato"/>
                <a:sym typeface="Lato"/>
              </a:rPr>
              <a:t>Research</a:t>
            </a:r>
            <a:endParaRPr b="1" sz="1100">
              <a:solidFill>
                <a:srgbClr val="EB5600"/>
              </a:solidFill>
              <a:latin typeface="Lato"/>
              <a:ea typeface="Lato"/>
              <a:cs typeface="Lato"/>
              <a:sym typeface="Lato"/>
            </a:endParaRPr>
          </a:p>
        </p:txBody>
      </p:sp>
      <p:sp>
        <p:nvSpPr>
          <p:cNvPr id="359" name="Google Shape;359;p31"/>
          <p:cNvSpPr/>
          <p:nvPr/>
        </p:nvSpPr>
        <p:spPr>
          <a:xfrm>
            <a:off x="2780225" y="48375"/>
            <a:ext cx="1179600" cy="393600"/>
          </a:xfrm>
          <a:prstGeom prst="roundRect">
            <a:avLst>
              <a:gd fmla="val 16667" name="adj"/>
            </a:avLst>
          </a:prstGeom>
          <a:solidFill>
            <a:srgbClr val="D0E0E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rgbClr val="EB5600"/>
                </a:solidFill>
                <a:latin typeface="Lato"/>
                <a:ea typeface="Lato"/>
                <a:cs typeface="Lato"/>
                <a:sym typeface="Lato"/>
              </a:rPr>
              <a:t>Variable Selection</a:t>
            </a:r>
            <a:endParaRPr b="1" sz="800">
              <a:solidFill>
                <a:srgbClr val="EB5600"/>
              </a:solidFill>
              <a:latin typeface="Lato"/>
              <a:ea typeface="Lato"/>
              <a:cs typeface="Lato"/>
              <a:sym typeface="Lato"/>
            </a:endParaRPr>
          </a:p>
        </p:txBody>
      </p:sp>
      <p:sp>
        <p:nvSpPr>
          <p:cNvPr id="360" name="Google Shape;360;p31"/>
          <p:cNvSpPr/>
          <p:nvPr/>
        </p:nvSpPr>
        <p:spPr>
          <a:xfrm>
            <a:off x="8605650" y="48375"/>
            <a:ext cx="462900" cy="393600"/>
          </a:xfrm>
          <a:prstGeom prst="roundRect">
            <a:avLst>
              <a:gd fmla="val 16667" name="adj"/>
            </a:avLst>
          </a:prstGeom>
          <a:solidFill>
            <a:srgbClr val="D0E0E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rgbClr val="1A1A1A"/>
                </a:solidFill>
                <a:latin typeface="Lato"/>
                <a:ea typeface="Lato"/>
                <a:cs typeface="Lato"/>
                <a:sym typeface="Lato"/>
              </a:rPr>
              <a:t>1</a:t>
            </a:r>
            <a:endParaRPr b="1" sz="1100">
              <a:solidFill>
                <a:srgbClr val="1A1A1A"/>
              </a:solidFill>
              <a:latin typeface="Lato"/>
              <a:ea typeface="Lato"/>
              <a:cs typeface="Lato"/>
              <a:sym typeface="Lato"/>
            </a:endParaRPr>
          </a:p>
        </p:txBody>
      </p:sp>
      <p:pic>
        <p:nvPicPr>
          <p:cNvPr id="361" name="Google Shape;361;p31"/>
          <p:cNvPicPr preferRelativeResize="0"/>
          <p:nvPr/>
        </p:nvPicPr>
        <p:blipFill>
          <a:blip r:embed="rId3">
            <a:alphaModFix/>
          </a:blip>
          <a:stretch>
            <a:fillRect/>
          </a:stretch>
        </p:blipFill>
        <p:spPr>
          <a:xfrm>
            <a:off x="3249650" y="1490577"/>
            <a:ext cx="5184176" cy="291609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14"/>
          <p:cNvSpPr txBox="1"/>
          <p:nvPr>
            <p:ph type="title"/>
          </p:nvPr>
        </p:nvSpPr>
        <p:spPr>
          <a:xfrm>
            <a:off x="6234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40573"/>
              <a:buFont typeface="Arial"/>
              <a:buNone/>
            </a:pPr>
            <a:r>
              <a:rPr b="1" lang="en" sz="2711">
                <a:solidFill>
                  <a:srgbClr val="1A1A1A"/>
                </a:solidFill>
                <a:latin typeface="Raleway"/>
                <a:ea typeface="Raleway"/>
                <a:cs typeface="Raleway"/>
                <a:sym typeface="Raleway"/>
              </a:rPr>
              <a:t>Agenda</a:t>
            </a:r>
            <a:endParaRPr sz="2911"/>
          </a:p>
        </p:txBody>
      </p:sp>
      <p:sp>
        <p:nvSpPr>
          <p:cNvPr id="95" name="Google Shape;95;p14"/>
          <p:cNvSpPr txBox="1"/>
          <p:nvPr>
            <p:ph idx="1" type="body"/>
          </p:nvPr>
        </p:nvSpPr>
        <p:spPr>
          <a:xfrm>
            <a:off x="523250" y="1409000"/>
            <a:ext cx="8520600" cy="3416400"/>
          </a:xfrm>
          <a:prstGeom prst="rect">
            <a:avLst/>
          </a:prstGeom>
        </p:spPr>
        <p:txBody>
          <a:bodyPr anchorCtr="0" anchor="t" bIns="91425" lIns="91425" spcFirstLastPara="1" rIns="91425" wrap="square" tIns="91425">
            <a:noAutofit/>
          </a:bodyPr>
          <a:lstStyle/>
          <a:p>
            <a:pPr indent="-368300" lvl="0" marL="457200" rtl="0" algn="l">
              <a:lnSpc>
                <a:spcPct val="115000"/>
              </a:lnSpc>
              <a:spcBef>
                <a:spcPts val="0"/>
              </a:spcBef>
              <a:spcAft>
                <a:spcPts val="0"/>
              </a:spcAft>
              <a:buClr>
                <a:srgbClr val="1A9988"/>
              </a:buClr>
              <a:buSzPts val="2200"/>
              <a:buFont typeface="Calibri"/>
              <a:buChar char="●"/>
            </a:pPr>
            <a:r>
              <a:rPr b="1" lang="en" sz="2200">
                <a:solidFill>
                  <a:srgbClr val="1A9988"/>
                </a:solidFill>
                <a:latin typeface="Calibri"/>
                <a:ea typeface="Calibri"/>
                <a:cs typeface="Calibri"/>
                <a:sym typeface="Calibri"/>
              </a:rPr>
              <a:t>Project Introduction</a:t>
            </a:r>
            <a:endParaRPr b="1" sz="2200">
              <a:solidFill>
                <a:srgbClr val="1A9988"/>
              </a:solidFill>
              <a:latin typeface="Calibri"/>
              <a:ea typeface="Calibri"/>
              <a:cs typeface="Calibri"/>
              <a:sym typeface="Calibri"/>
            </a:endParaRPr>
          </a:p>
          <a:p>
            <a:pPr indent="-368300" lvl="0" marL="457200" rtl="0" algn="l">
              <a:lnSpc>
                <a:spcPct val="115000"/>
              </a:lnSpc>
              <a:spcBef>
                <a:spcPts val="0"/>
              </a:spcBef>
              <a:spcAft>
                <a:spcPts val="0"/>
              </a:spcAft>
              <a:buClr>
                <a:srgbClr val="1A9988"/>
              </a:buClr>
              <a:buSzPts val="2200"/>
              <a:buFont typeface="Calibri"/>
              <a:buChar char="●"/>
            </a:pPr>
            <a:r>
              <a:rPr b="1" lang="en" sz="2200">
                <a:solidFill>
                  <a:srgbClr val="1A9988"/>
                </a:solidFill>
                <a:latin typeface="Calibri"/>
                <a:ea typeface="Calibri"/>
                <a:cs typeface="Calibri"/>
                <a:sym typeface="Calibri"/>
              </a:rPr>
              <a:t>Data Overview</a:t>
            </a:r>
            <a:endParaRPr b="1" sz="2200">
              <a:solidFill>
                <a:srgbClr val="1A9988"/>
              </a:solidFill>
              <a:latin typeface="Calibri"/>
              <a:ea typeface="Calibri"/>
              <a:cs typeface="Calibri"/>
              <a:sym typeface="Calibri"/>
            </a:endParaRPr>
          </a:p>
          <a:p>
            <a:pPr indent="-368300" lvl="0" marL="457200" rtl="0" algn="l">
              <a:lnSpc>
                <a:spcPct val="115000"/>
              </a:lnSpc>
              <a:spcBef>
                <a:spcPts val="0"/>
              </a:spcBef>
              <a:spcAft>
                <a:spcPts val="0"/>
              </a:spcAft>
              <a:buClr>
                <a:srgbClr val="1A9988"/>
              </a:buClr>
              <a:buSzPts val="2200"/>
              <a:buFont typeface="Calibri"/>
              <a:buChar char="●"/>
            </a:pPr>
            <a:r>
              <a:rPr b="1" lang="en" sz="2200">
                <a:solidFill>
                  <a:srgbClr val="1A9988"/>
                </a:solidFill>
                <a:latin typeface="Calibri"/>
                <a:ea typeface="Calibri"/>
                <a:cs typeface="Calibri"/>
                <a:sym typeface="Calibri"/>
              </a:rPr>
              <a:t>Variable Selection</a:t>
            </a:r>
            <a:endParaRPr b="1" sz="2200">
              <a:solidFill>
                <a:srgbClr val="1A9988"/>
              </a:solidFill>
              <a:latin typeface="Calibri"/>
              <a:ea typeface="Calibri"/>
              <a:cs typeface="Calibri"/>
              <a:sym typeface="Calibri"/>
            </a:endParaRPr>
          </a:p>
          <a:p>
            <a:pPr indent="-368300" lvl="0" marL="457200" rtl="0" algn="l">
              <a:lnSpc>
                <a:spcPct val="115000"/>
              </a:lnSpc>
              <a:spcBef>
                <a:spcPts val="0"/>
              </a:spcBef>
              <a:spcAft>
                <a:spcPts val="0"/>
              </a:spcAft>
              <a:buClr>
                <a:srgbClr val="1A9988"/>
              </a:buClr>
              <a:buSzPts val="2200"/>
              <a:buFont typeface="Calibri"/>
              <a:buChar char="●"/>
            </a:pPr>
            <a:r>
              <a:rPr b="1" lang="en" sz="2200">
                <a:solidFill>
                  <a:srgbClr val="1A9988"/>
                </a:solidFill>
                <a:latin typeface="Calibri"/>
                <a:ea typeface="Calibri"/>
                <a:cs typeface="Calibri"/>
                <a:sym typeface="Calibri"/>
              </a:rPr>
              <a:t>Models</a:t>
            </a:r>
            <a:endParaRPr b="1" sz="2200">
              <a:solidFill>
                <a:srgbClr val="1A9988"/>
              </a:solidFill>
              <a:latin typeface="Calibri"/>
              <a:ea typeface="Calibri"/>
              <a:cs typeface="Calibri"/>
              <a:sym typeface="Calibri"/>
            </a:endParaRPr>
          </a:p>
          <a:p>
            <a:pPr indent="-368300" lvl="0" marL="457200" rtl="0" algn="l">
              <a:lnSpc>
                <a:spcPct val="115000"/>
              </a:lnSpc>
              <a:spcBef>
                <a:spcPts val="0"/>
              </a:spcBef>
              <a:spcAft>
                <a:spcPts val="0"/>
              </a:spcAft>
              <a:buClr>
                <a:srgbClr val="1A9988"/>
              </a:buClr>
              <a:buSzPts val="2200"/>
              <a:buFont typeface="Calibri"/>
              <a:buChar char="●"/>
            </a:pPr>
            <a:r>
              <a:rPr b="1" lang="en" sz="2200">
                <a:solidFill>
                  <a:srgbClr val="1A9988"/>
                </a:solidFill>
                <a:latin typeface="Calibri"/>
                <a:ea typeface="Calibri"/>
                <a:cs typeface="Calibri"/>
                <a:sym typeface="Calibri"/>
              </a:rPr>
              <a:t>Conclusion</a:t>
            </a:r>
            <a:endParaRPr b="1" sz="2200">
              <a:solidFill>
                <a:srgbClr val="1A9988"/>
              </a:solidFill>
              <a:latin typeface="Calibri"/>
              <a:ea typeface="Calibri"/>
              <a:cs typeface="Calibri"/>
              <a:sym typeface="Calibri"/>
            </a:endParaRPr>
          </a:p>
          <a:p>
            <a:pPr indent="-368300" lvl="0" marL="457200" rtl="0" algn="l">
              <a:lnSpc>
                <a:spcPct val="115000"/>
              </a:lnSpc>
              <a:spcBef>
                <a:spcPts val="0"/>
              </a:spcBef>
              <a:spcAft>
                <a:spcPts val="0"/>
              </a:spcAft>
              <a:buClr>
                <a:srgbClr val="1A9988"/>
              </a:buClr>
              <a:buSzPts val="2200"/>
              <a:buFont typeface="Calibri"/>
              <a:buChar char="●"/>
            </a:pPr>
            <a:r>
              <a:rPr b="1" lang="en" sz="2200">
                <a:solidFill>
                  <a:srgbClr val="1A9988"/>
                </a:solidFill>
                <a:latin typeface="Calibri"/>
                <a:ea typeface="Calibri"/>
                <a:cs typeface="Calibri"/>
                <a:sym typeface="Calibri"/>
              </a:rPr>
              <a:t>Future research</a:t>
            </a:r>
            <a:endParaRPr b="1" sz="2200">
              <a:solidFill>
                <a:srgbClr val="1A9988"/>
              </a:solidFill>
              <a:latin typeface="Calibri"/>
              <a:ea typeface="Calibri"/>
              <a:cs typeface="Calibri"/>
              <a:sym typeface="Calibri"/>
            </a:endParaRPr>
          </a:p>
          <a:p>
            <a:pPr indent="-368300" lvl="0" marL="457200" rtl="0" algn="l">
              <a:lnSpc>
                <a:spcPct val="115000"/>
              </a:lnSpc>
              <a:spcBef>
                <a:spcPts val="0"/>
              </a:spcBef>
              <a:spcAft>
                <a:spcPts val="0"/>
              </a:spcAft>
              <a:buClr>
                <a:srgbClr val="1A9988"/>
              </a:buClr>
              <a:buSzPts val="2200"/>
              <a:buFont typeface="Calibri"/>
              <a:buChar char="●"/>
            </a:pPr>
            <a:r>
              <a:rPr b="1" lang="en" sz="2200">
                <a:solidFill>
                  <a:srgbClr val="1A9988"/>
                </a:solidFill>
                <a:latin typeface="Calibri"/>
                <a:ea typeface="Calibri"/>
                <a:cs typeface="Calibri"/>
                <a:sym typeface="Calibri"/>
              </a:rPr>
              <a:t>Q&amp;A</a:t>
            </a:r>
            <a:endParaRPr b="1" sz="2200">
              <a:solidFill>
                <a:srgbClr val="1A9988"/>
              </a:solidFill>
              <a:latin typeface="Calibri"/>
              <a:ea typeface="Calibri"/>
              <a:cs typeface="Calibri"/>
              <a:sym typeface="Calibri"/>
            </a:endParaRPr>
          </a:p>
          <a:p>
            <a:pPr indent="0" lvl="0" marL="914400" rtl="0" algn="l">
              <a:lnSpc>
                <a:spcPct val="115000"/>
              </a:lnSpc>
              <a:spcBef>
                <a:spcPts val="0"/>
              </a:spcBef>
              <a:spcAft>
                <a:spcPts val="0"/>
              </a:spcAft>
              <a:buNone/>
            </a:pPr>
            <a:r>
              <a:t/>
            </a:r>
            <a:endParaRPr b="1" sz="2200">
              <a:solidFill>
                <a:srgbClr val="1A9988"/>
              </a:solidFill>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32"/>
          <p:cNvSpPr txBox="1"/>
          <p:nvPr>
            <p:ph type="title"/>
          </p:nvPr>
        </p:nvSpPr>
        <p:spPr>
          <a:xfrm>
            <a:off x="727650" y="65070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4000"/>
              <a:buFont typeface="Arial"/>
              <a:buNone/>
            </a:pPr>
            <a:r>
              <a:rPr lang="en" sz="2400">
                <a:solidFill>
                  <a:srgbClr val="1A9988"/>
                </a:solidFill>
                <a:latin typeface="Calibri"/>
                <a:ea typeface="Calibri"/>
                <a:cs typeface="Calibri"/>
                <a:sym typeface="Calibri"/>
              </a:rPr>
              <a:t>Data Overview</a:t>
            </a:r>
            <a:endParaRPr sz="2400">
              <a:solidFill>
                <a:srgbClr val="1A9988"/>
              </a:solidFill>
              <a:latin typeface="Calibri"/>
              <a:ea typeface="Calibri"/>
              <a:cs typeface="Calibri"/>
              <a:sym typeface="Calibri"/>
            </a:endParaRPr>
          </a:p>
        </p:txBody>
      </p:sp>
      <p:graphicFrame>
        <p:nvGraphicFramePr>
          <p:cNvPr id="367" name="Google Shape;367;p32"/>
          <p:cNvGraphicFramePr/>
          <p:nvPr/>
        </p:nvGraphicFramePr>
        <p:xfrm>
          <a:off x="1633200" y="1317675"/>
          <a:ext cx="3000000" cy="3000000"/>
        </p:xfrm>
        <a:graphic>
          <a:graphicData uri="http://schemas.openxmlformats.org/drawingml/2006/table">
            <a:tbl>
              <a:tblPr>
                <a:noFill/>
                <a:tableStyleId>{468B704D-0A5C-4A8C-AAEA-5D259F5A43D3}</a:tableStyleId>
              </a:tblPr>
              <a:tblGrid>
                <a:gridCol w="1684175"/>
                <a:gridCol w="4900775"/>
              </a:tblGrid>
              <a:tr h="524150">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Travel Insurance</a:t>
                      </a:r>
                      <a:endParaRPr sz="1200">
                        <a:latin typeface="Times New Roman"/>
                        <a:ea typeface="Times New Roman"/>
                        <a:cs typeface="Times New Roman"/>
                        <a:sym typeface="Times New Roman"/>
                      </a:endParaRPr>
                    </a:p>
                  </a:txBody>
                  <a:tcPr marT="63500" marB="63500" marR="63500" marL="63500">
                    <a:solidFill>
                      <a:srgbClr val="76A5AF"/>
                    </a:solidFill>
                  </a:tcPr>
                </a:tc>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1 if the customer purchased travel insurance package in 2019, and 0 otherwise</a:t>
                      </a:r>
                      <a:endParaRPr sz="1200">
                        <a:latin typeface="Times New Roman"/>
                        <a:ea typeface="Times New Roman"/>
                        <a:cs typeface="Times New Roman"/>
                        <a:sym typeface="Times New Roman"/>
                      </a:endParaRPr>
                    </a:p>
                  </a:txBody>
                  <a:tcPr marT="63500" marB="63500" marR="63500" marL="63500">
                    <a:solidFill>
                      <a:srgbClr val="76A5AF"/>
                    </a:solidFill>
                  </a:tcPr>
                </a:tc>
              </a:tr>
              <a:tr h="330150">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Age</a:t>
                      </a:r>
                      <a:endParaRPr sz="1200">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Age of the customer</a:t>
                      </a:r>
                      <a:endParaRPr sz="1200">
                        <a:latin typeface="Times New Roman"/>
                        <a:ea typeface="Times New Roman"/>
                        <a:cs typeface="Times New Roman"/>
                        <a:sym typeface="Times New Roman"/>
                      </a:endParaRPr>
                    </a:p>
                  </a:txBody>
                  <a:tcPr marT="63500" marB="63500" marR="63500" marL="63500"/>
                </a:tc>
              </a:tr>
              <a:tr h="330150">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Employment Type</a:t>
                      </a:r>
                      <a:endParaRPr sz="1200">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The sector in which customer is employed </a:t>
                      </a:r>
                      <a:endParaRPr sz="1200">
                        <a:latin typeface="Times New Roman"/>
                        <a:ea typeface="Times New Roman"/>
                        <a:cs typeface="Times New Roman"/>
                        <a:sym typeface="Times New Roman"/>
                      </a:endParaRPr>
                    </a:p>
                  </a:txBody>
                  <a:tcPr marT="63500" marB="63500" marR="63500" marL="63500"/>
                </a:tc>
              </a:tr>
              <a:tr h="330150">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Graduate Or Not</a:t>
                      </a:r>
                      <a:endParaRPr sz="1200">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Whether the customer is college graduate or not</a:t>
                      </a:r>
                      <a:endParaRPr sz="1200">
                        <a:latin typeface="Times New Roman"/>
                        <a:ea typeface="Times New Roman"/>
                        <a:cs typeface="Times New Roman"/>
                        <a:sym typeface="Times New Roman"/>
                      </a:endParaRPr>
                    </a:p>
                  </a:txBody>
                  <a:tcPr marT="63500" marB="63500" marR="63500" marL="63500"/>
                </a:tc>
              </a:tr>
              <a:tr h="524150">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Annual Income</a:t>
                      </a:r>
                      <a:endParaRPr sz="1200">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Annual income of the customer in Indian Rupees (rounded to nearest 50 thousand Rupees)</a:t>
                      </a:r>
                      <a:endParaRPr sz="1200">
                        <a:latin typeface="Times New Roman"/>
                        <a:ea typeface="Times New Roman"/>
                        <a:cs typeface="Times New Roman"/>
                        <a:sym typeface="Times New Roman"/>
                      </a:endParaRPr>
                    </a:p>
                  </a:txBody>
                  <a:tcPr marT="63500" marB="63500" marR="63500" marL="63500"/>
                </a:tc>
              </a:tr>
              <a:tr h="341050">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Family Members</a:t>
                      </a:r>
                      <a:endParaRPr sz="1200">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Number of members in customer’s family</a:t>
                      </a:r>
                      <a:endParaRPr sz="1200">
                        <a:latin typeface="Times New Roman"/>
                        <a:ea typeface="Times New Roman"/>
                        <a:cs typeface="Times New Roman"/>
                        <a:sym typeface="Times New Roman"/>
                      </a:endParaRPr>
                    </a:p>
                  </a:txBody>
                  <a:tcPr marT="63500" marB="63500" marR="63500" marL="63500"/>
                </a:tc>
              </a:tr>
              <a:tr h="524150">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Chronic Disease</a:t>
                      </a:r>
                      <a:endParaRPr sz="1200">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1 if the customer suffers from major disease or conditions like diabetes, high blood pressures, asthma, etc, and 0 otherwise</a:t>
                      </a:r>
                      <a:endParaRPr sz="1200">
                        <a:latin typeface="Times New Roman"/>
                        <a:ea typeface="Times New Roman"/>
                        <a:cs typeface="Times New Roman"/>
                        <a:sym typeface="Times New Roman"/>
                      </a:endParaRPr>
                    </a:p>
                  </a:txBody>
                  <a:tcPr marT="63500" marB="63500" marR="63500" marL="63500"/>
                </a:tc>
              </a:tr>
              <a:tr h="524150">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Frequent Flyer</a:t>
                      </a:r>
                      <a:endParaRPr sz="1200">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Whether the customer booked at least </a:t>
                      </a:r>
                      <a:endParaRPr sz="1200">
                        <a:latin typeface="Times New Roman"/>
                        <a:ea typeface="Times New Roman"/>
                        <a:cs typeface="Times New Roman"/>
                        <a:sym typeface="Times New Roman"/>
                      </a:endParaRPr>
                    </a:p>
                    <a:p>
                      <a:pPr indent="0" lvl="0" marL="0" rtl="0" algn="l">
                        <a:spcBef>
                          <a:spcPts val="0"/>
                        </a:spcBef>
                        <a:spcAft>
                          <a:spcPts val="0"/>
                        </a:spcAft>
                        <a:buNone/>
                      </a:pPr>
                      <a:r>
                        <a:rPr lang="en" sz="1200">
                          <a:latin typeface="Times New Roman"/>
                          <a:ea typeface="Times New Roman"/>
                          <a:cs typeface="Times New Roman"/>
                          <a:sym typeface="Times New Roman"/>
                        </a:rPr>
                        <a:t>4 flight tickets in the past two years (2017-2019)</a:t>
                      </a:r>
                      <a:endParaRPr sz="1200">
                        <a:latin typeface="Times New Roman"/>
                        <a:ea typeface="Times New Roman"/>
                        <a:cs typeface="Times New Roman"/>
                        <a:sym typeface="Times New Roman"/>
                      </a:endParaRPr>
                    </a:p>
                  </a:txBody>
                  <a:tcPr marT="63500" marB="63500" marR="63500" marL="63500"/>
                </a:tc>
              </a:tr>
              <a:tr h="330150">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Ever Travelled Abroad</a:t>
                      </a:r>
                      <a:endParaRPr sz="1200">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Whether the customer has travelled to a foreign country</a:t>
                      </a:r>
                      <a:endParaRPr sz="1200">
                        <a:latin typeface="Times New Roman"/>
                        <a:ea typeface="Times New Roman"/>
                        <a:cs typeface="Times New Roman"/>
                        <a:sym typeface="Times New Roman"/>
                      </a:endParaRPr>
                    </a:p>
                  </a:txBody>
                  <a:tcPr marT="63500" marB="63500" marR="63500" marL="63500"/>
                </a:tc>
              </a:tr>
            </a:tbl>
          </a:graphicData>
        </a:graphic>
      </p:graphicFrame>
      <p:sp>
        <p:nvSpPr>
          <p:cNvPr id="368" name="Google Shape;368;p32"/>
          <p:cNvSpPr txBox="1"/>
          <p:nvPr/>
        </p:nvSpPr>
        <p:spPr>
          <a:xfrm>
            <a:off x="4403450" y="917463"/>
            <a:ext cx="4443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Total: 1987 observations</a:t>
            </a:r>
            <a:endParaRPr>
              <a:latin typeface="Lato"/>
              <a:ea typeface="Lato"/>
              <a:cs typeface="Lato"/>
              <a:sym typeface="Lato"/>
            </a:endParaRPr>
          </a:p>
        </p:txBody>
      </p:sp>
      <p:sp>
        <p:nvSpPr>
          <p:cNvPr id="369" name="Google Shape;369;p32"/>
          <p:cNvSpPr txBox="1"/>
          <p:nvPr/>
        </p:nvSpPr>
        <p:spPr>
          <a:xfrm>
            <a:off x="811800" y="1317675"/>
            <a:ext cx="744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Lato"/>
                <a:ea typeface="Lato"/>
                <a:cs typeface="Lato"/>
                <a:sym typeface="Lato"/>
              </a:rPr>
              <a:t>Target</a:t>
            </a:r>
            <a:endParaRPr b="1">
              <a:latin typeface="Lato"/>
              <a:ea typeface="Lato"/>
              <a:cs typeface="Lato"/>
              <a:sym typeface="Lato"/>
            </a:endParaRPr>
          </a:p>
        </p:txBody>
      </p:sp>
      <p:sp>
        <p:nvSpPr>
          <p:cNvPr id="370" name="Google Shape;370;p32"/>
          <p:cNvSpPr txBox="1"/>
          <p:nvPr/>
        </p:nvSpPr>
        <p:spPr>
          <a:xfrm>
            <a:off x="526275" y="2996700"/>
            <a:ext cx="1107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Lato"/>
                <a:ea typeface="Lato"/>
                <a:cs typeface="Lato"/>
                <a:sym typeface="Lato"/>
              </a:rPr>
              <a:t>Predictors</a:t>
            </a:r>
            <a:endParaRPr b="1">
              <a:latin typeface="Lato"/>
              <a:ea typeface="Lato"/>
              <a:cs typeface="Lato"/>
              <a:sym typeface="Lato"/>
            </a:endParaRPr>
          </a:p>
        </p:txBody>
      </p:sp>
      <p:sp>
        <p:nvSpPr>
          <p:cNvPr id="371" name="Google Shape;371;p32"/>
          <p:cNvSpPr/>
          <p:nvPr/>
        </p:nvSpPr>
        <p:spPr>
          <a:xfrm>
            <a:off x="187775" y="48375"/>
            <a:ext cx="1179600" cy="393600"/>
          </a:xfrm>
          <a:prstGeom prst="roundRect">
            <a:avLst>
              <a:gd fmla="val 16667" name="adj"/>
            </a:avLst>
          </a:prstGeom>
          <a:solidFill>
            <a:srgbClr val="D0E0E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rgbClr val="EB5600"/>
                </a:solidFill>
                <a:latin typeface="Lato"/>
                <a:ea typeface="Lato"/>
                <a:cs typeface="Lato"/>
                <a:sym typeface="Lato"/>
              </a:rPr>
              <a:t>Project Introduction</a:t>
            </a:r>
            <a:endParaRPr b="1" sz="1100">
              <a:solidFill>
                <a:srgbClr val="EB5600"/>
              </a:solidFill>
              <a:latin typeface="Lato"/>
              <a:ea typeface="Lato"/>
              <a:cs typeface="Lato"/>
              <a:sym typeface="Lato"/>
            </a:endParaRPr>
          </a:p>
        </p:txBody>
      </p:sp>
      <p:sp>
        <p:nvSpPr>
          <p:cNvPr id="372" name="Google Shape;372;p32"/>
          <p:cNvSpPr/>
          <p:nvPr/>
        </p:nvSpPr>
        <p:spPr>
          <a:xfrm>
            <a:off x="1484000" y="48375"/>
            <a:ext cx="1179600" cy="393600"/>
          </a:xfrm>
          <a:prstGeom prst="roundRect">
            <a:avLst>
              <a:gd fmla="val 16667" name="adj"/>
            </a:avLst>
          </a:prstGeom>
          <a:solidFill>
            <a:srgbClr val="A2C4C9"/>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100">
                <a:solidFill>
                  <a:srgbClr val="EB5600"/>
                </a:solidFill>
                <a:latin typeface="Lato"/>
                <a:ea typeface="Lato"/>
                <a:cs typeface="Lato"/>
                <a:sym typeface="Lato"/>
              </a:rPr>
              <a:t>Data  Overview</a:t>
            </a:r>
            <a:endParaRPr b="1" sz="1100">
              <a:solidFill>
                <a:srgbClr val="EB5600"/>
              </a:solidFill>
              <a:latin typeface="Lato"/>
              <a:ea typeface="Lato"/>
              <a:cs typeface="Lato"/>
              <a:sym typeface="Lato"/>
            </a:endParaRPr>
          </a:p>
        </p:txBody>
      </p:sp>
      <p:sp>
        <p:nvSpPr>
          <p:cNvPr id="373" name="Google Shape;373;p32"/>
          <p:cNvSpPr/>
          <p:nvPr/>
        </p:nvSpPr>
        <p:spPr>
          <a:xfrm>
            <a:off x="5327888" y="48375"/>
            <a:ext cx="1179600" cy="393600"/>
          </a:xfrm>
          <a:prstGeom prst="roundRect">
            <a:avLst>
              <a:gd fmla="val 16667" name="adj"/>
            </a:avLst>
          </a:prstGeom>
          <a:solidFill>
            <a:srgbClr val="D0E0E3"/>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100">
                <a:solidFill>
                  <a:srgbClr val="EB5600"/>
                </a:solidFill>
                <a:latin typeface="Lato"/>
                <a:ea typeface="Lato"/>
                <a:cs typeface="Lato"/>
                <a:sym typeface="Lato"/>
              </a:rPr>
              <a:t>Conclusion</a:t>
            </a:r>
            <a:endParaRPr b="1" sz="1100">
              <a:solidFill>
                <a:srgbClr val="EB5600"/>
              </a:solidFill>
              <a:latin typeface="Lato"/>
              <a:ea typeface="Lato"/>
              <a:cs typeface="Lato"/>
              <a:sym typeface="Lato"/>
            </a:endParaRPr>
          </a:p>
        </p:txBody>
      </p:sp>
      <p:sp>
        <p:nvSpPr>
          <p:cNvPr id="374" name="Google Shape;374;p32"/>
          <p:cNvSpPr/>
          <p:nvPr/>
        </p:nvSpPr>
        <p:spPr>
          <a:xfrm>
            <a:off x="4054063" y="48375"/>
            <a:ext cx="1179600" cy="393600"/>
          </a:xfrm>
          <a:prstGeom prst="roundRect">
            <a:avLst>
              <a:gd fmla="val 16667" name="adj"/>
            </a:avLst>
          </a:prstGeom>
          <a:solidFill>
            <a:srgbClr val="D0E0E3"/>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100">
                <a:solidFill>
                  <a:srgbClr val="EB5600"/>
                </a:solidFill>
                <a:latin typeface="Lato"/>
                <a:ea typeface="Lato"/>
                <a:cs typeface="Lato"/>
                <a:sym typeface="Lato"/>
              </a:rPr>
              <a:t>Models</a:t>
            </a:r>
            <a:endParaRPr b="1" sz="1100">
              <a:solidFill>
                <a:srgbClr val="EB5600"/>
              </a:solidFill>
              <a:latin typeface="Lato"/>
              <a:ea typeface="Lato"/>
              <a:cs typeface="Lato"/>
              <a:sym typeface="Lato"/>
            </a:endParaRPr>
          </a:p>
        </p:txBody>
      </p:sp>
      <p:sp>
        <p:nvSpPr>
          <p:cNvPr id="375" name="Google Shape;375;p32"/>
          <p:cNvSpPr/>
          <p:nvPr/>
        </p:nvSpPr>
        <p:spPr>
          <a:xfrm>
            <a:off x="6624150" y="48375"/>
            <a:ext cx="1179600" cy="393600"/>
          </a:xfrm>
          <a:prstGeom prst="roundRect">
            <a:avLst>
              <a:gd fmla="val 16667" name="adj"/>
            </a:avLst>
          </a:prstGeom>
          <a:solidFill>
            <a:srgbClr val="D0E0E3"/>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100">
                <a:solidFill>
                  <a:srgbClr val="EB5600"/>
                </a:solidFill>
                <a:latin typeface="Lato"/>
                <a:ea typeface="Lato"/>
                <a:cs typeface="Lato"/>
                <a:sym typeface="Lato"/>
              </a:rPr>
              <a:t>Future</a:t>
            </a:r>
            <a:endParaRPr b="1" sz="1100">
              <a:solidFill>
                <a:srgbClr val="EB5600"/>
              </a:solidFill>
              <a:latin typeface="Lato"/>
              <a:ea typeface="Lato"/>
              <a:cs typeface="Lato"/>
              <a:sym typeface="Lato"/>
            </a:endParaRPr>
          </a:p>
          <a:p>
            <a:pPr indent="0" lvl="0" marL="0" rtl="0" algn="ctr">
              <a:lnSpc>
                <a:spcPct val="115000"/>
              </a:lnSpc>
              <a:spcBef>
                <a:spcPts val="0"/>
              </a:spcBef>
              <a:spcAft>
                <a:spcPts val="0"/>
              </a:spcAft>
              <a:buNone/>
            </a:pPr>
            <a:r>
              <a:rPr b="1" lang="en" sz="1100">
                <a:solidFill>
                  <a:srgbClr val="EB5600"/>
                </a:solidFill>
                <a:latin typeface="Lato"/>
                <a:ea typeface="Lato"/>
                <a:cs typeface="Lato"/>
                <a:sym typeface="Lato"/>
              </a:rPr>
              <a:t>Research</a:t>
            </a:r>
            <a:endParaRPr b="1" sz="1100">
              <a:solidFill>
                <a:srgbClr val="EB5600"/>
              </a:solidFill>
              <a:latin typeface="Lato"/>
              <a:ea typeface="Lato"/>
              <a:cs typeface="Lato"/>
              <a:sym typeface="Lato"/>
            </a:endParaRPr>
          </a:p>
        </p:txBody>
      </p:sp>
      <p:sp>
        <p:nvSpPr>
          <p:cNvPr id="376" name="Google Shape;376;p32"/>
          <p:cNvSpPr/>
          <p:nvPr/>
        </p:nvSpPr>
        <p:spPr>
          <a:xfrm>
            <a:off x="2780225" y="48375"/>
            <a:ext cx="1179600" cy="393600"/>
          </a:xfrm>
          <a:prstGeom prst="roundRect">
            <a:avLst>
              <a:gd fmla="val 16667" name="adj"/>
            </a:avLst>
          </a:prstGeom>
          <a:solidFill>
            <a:srgbClr val="D0E0E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rgbClr val="EB5600"/>
                </a:solidFill>
                <a:latin typeface="Lato"/>
                <a:ea typeface="Lato"/>
                <a:cs typeface="Lato"/>
                <a:sym typeface="Lato"/>
              </a:rPr>
              <a:t>Variable Selection</a:t>
            </a:r>
            <a:endParaRPr b="1" sz="800">
              <a:solidFill>
                <a:srgbClr val="EB5600"/>
              </a:solidFill>
              <a:latin typeface="Lato"/>
              <a:ea typeface="Lato"/>
              <a:cs typeface="Lato"/>
              <a:sym typeface="Lato"/>
            </a:endParaRPr>
          </a:p>
        </p:txBody>
      </p:sp>
      <p:sp>
        <p:nvSpPr>
          <p:cNvPr id="377" name="Google Shape;377;p32"/>
          <p:cNvSpPr/>
          <p:nvPr/>
        </p:nvSpPr>
        <p:spPr>
          <a:xfrm>
            <a:off x="8605650" y="48375"/>
            <a:ext cx="462900" cy="393600"/>
          </a:xfrm>
          <a:prstGeom prst="roundRect">
            <a:avLst>
              <a:gd fmla="val 16667" name="adj"/>
            </a:avLst>
          </a:prstGeom>
          <a:solidFill>
            <a:srgbClr val="D0E0E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rgbClr val="1A1A1A"/>
                </a:solidFill>
                <a:latin typeface="Lato"/>
                <a:ea typeface="Lato"/>
                <a:cs typeface="Lato"/>
                <a:sym typeface="Lato"/>
              </a:rPr>
              <a:t>2</a:t>
            </a:r>
            <a:endParaRPr b="1" sz="1100">
              <a:solidFill>
                <a:srgbClr val="1A1A1A"/>
              </a:solidFill>
              <a:latin typeface="Lato"/>
              <a:ea typeface="Lato"/>
              <a:cs typeface="Lato"/>
              <a:sym typeface="Lato"/>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sp>
        <p:nvSpPr>
          <p:cNvPr id="382" name="Google Shape;382;p33"/>
          <p:cNvSpPr txBox="1"/>
          <p:nvPr>
            <p:ph type="title"/>
          </p:nvPr>
        </p:nvSpPr>
        <p:spPr>
          <a:xfrm>
            <a:off x="729450" y="65067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rgbClr val="000000"/>
              </a:buClr>
              <a:buSzPct val="150943"/>
              <a:buFont typeface="Arial"/>
              <a:buNone/>
            </a:pPr>
            <a:r>
              <a:rPr lang="en" sz="2650">
                <a:solidFill>
                  <a:srgbClr val="1A9988"/>
                </a:solidFill>
                <a:latin typeface="Calibri"/>
                <a:ea typeface="Calibri"/>
                <a:cs typeface="Calibri"/>
                <a:sym typeface="Calibri"/>
              </a:rPr>
              <a:t>Data Visualization</a:t>
            </a:r>
            <a:endParaRPr sz="2650">
              <a:solidFill>
                <a:srgbClr val="1A9988"/>
              </a:solidFill>
              <a:latin typeface="Calibri"/>
              <a:ea typeface="Calibri"/>
              <a:cs typeface="Calibri"/>
              <a:sym typeface="Calibri"/>
            </a:endParaRPr>
          </a:p>
          <a:p>
            <a:pPr indent="0" lvl="0" marL="0" rtl="0" algn="l">
              <a:spcBef>
                <a:spcPts val="0"/>
              </a:spcBef>
              <a:spcAft>
                <a:spcPts val="0"/>
              </a:spcAft>
              <a:buNone/>
            </a:pPr>
            <a:r>
              <a:t/>
            </a:r>
            <a:endParaRPr/>
          </a:p>
        </p:txBody>
      </p:sp>
      <p:pic>
        <p:nvPicPr>
          <p:cNvPr id="383" name="Google Shape;383;p33"/>
          <p:cNvPicPr preferRelativeResize="0"/>
          <p:nvPr/>
        </p:nvPicPr>
        <p:blipFill>
          <a:blip r:embed="rId3">
            <a:alphaModFix/>
          </a:blip>
          <a:stretch>
            <a:fillRect/>
          </a:stretch>
        </p:blipFill>
        <p:spPr>
          <a:xfrm>
            <a:off x="3035975" y="1253350"/>
            <a:ext cx="5698200" cy="3274950"/>
          </a:xfrm>
          <a:prstGeom prst="rect">
            <a:avLst/>
          </a:prstGeom>
          <a:noFill/>
          <a:ln>
            <a:noFill/>
          </a:ln>
        </p:spPr>
      </p:pic>
      <p:sp>
        <p:nvSpPr>
          <p:cNvPr id="384" name="Google Shape;384;p33"/>
          <p:cNvSpPr txBox="1"/>
          <p:nvPr/>
        </p:nvSpPr>
        <p:spPr>
          <a:xfrm>
            <a:off x="646575" y="1544175"/>
            <a:ext cx="3000000" cy="369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200">
                <a:latin typeface="Times New Roman"/>
                <a:ea typeface="Times New Roman"/>
                <a:cs typeface="Times New Roman"/>
                <a:sym typeface="Times New Roman"/>
              </a:rPr>
              <a:t>Target: Travel Insurance (TI)</a:t>
            </a:r>
            <a:endParaRPr/>
          </a:p>
        </p:txBody>
      </p:sp>
      <p:sp>
        <p:nvSpPr>
          <p:cNvPr id="385" name="Google Shape;385;p33"/>
          <p:cNvSpPr txBox="1"/>
          <p:nvPr/>
        </p:nvSpPr>
        <p:spPr>
          <a:xfrm>
            <a:off x="646575" y="2343150"/>
            <a:ext cx="2508000" cy="1006500"/>
          </a:xfrm>
          <a:prstGeom prst="rect">
            <a:avLst/>
          </a:prstGeom>
          <a:noFill/>
          <a:ln>
            <a:noFill/>
          </a:ln>
        </p:spPr>
        <p:txBody>
          <a:bodyPr anchorCtr="0" anchor="t" bIns="91425" lIns="91425" spcFirstLastPara="1" rIns="91425" wrap="square" tIns="91425">
            <a:spAutoFit/>
          </a:bodyPr>
          <a:lstStyle/>
          <a:p>
            <a:pPr indent="-304800" lvl="0" marL="457200" rtl="0" algn="l">
              <a:lnSpc>
                <a:spcPct val="115000"/>
              </a:lnSpc>
              <a:spcBef>
                <a:spcPts val="0"/>
              </a:spcBef>
              <a:spcAft>
                <a:spcPts val="0"/>
              </a:spcAft>
              <a:buSzPts val="1200"/>
              <a:buFont typeface="Times New Roman"/>
              <a:buChar char="●"/>
            </a:pPr>
            <a:r>
              <a:rPr lang="en" sz="1200">
                <a:latin typeface="Times New Roman"/>
                <a:ea typeface="Times New Roman"/>
                <a:cs typeface="Times New Roman"/>
                <a:sym typeface="Times New Roman"/>
              </a:rPr>
              <a:t>Out of 1987 observations</a:t>
            </a:r>
            <a:endParaRPr sz="1200">
              <a:latin typeface="Times New Roman"/>
              <a:ea typeface="Times New Roman"/>
              <a:cs typeface="Times New Roman"/>
              <a:sym typeface="Times New Roman"/>
            </a:endParaRPr>
          </a:p>
          <a:p>
            <a:pPr indent="-304800" lvl="0" marL="457200" rtl="0" algn="l">
              <a:lnSpc>
                <a:spcPct val="115000"/>
              </a:lnSpc>
              <a:spcBef>
                <a:spcPts val="0"/>
              </a:spcBef>
              <a:spcAft>
                <a:spcPts val="0"/>
              </a:spcAft>
              <a:buSzPts val="1200"/>
              <a:buFont typeface="Times New Roman"/>
              <a:buChar char="●"/>
            </a:pPr>
            <a:r>
              <a:rPr lang="en" sz="1200">
                <a:latin typeface="Times New Roman"/>
                <a:ea typeface="Times New Roman"/>
                <a:cs typeface="Times New Roman"/>
                <a:sym typeface="Times New Roman"/>
              </a:rPr>
              <a:t>710 (35.7%) purchased TI</a:t>
            </a:r>
            <a:endParaRPr sz="1200">
              <a:latin typeface="Times New Roman"/>
              <a:ea typeface="Times New Roman"/>
              <a:cs typeface="Times New Roman"/>
              <a:sym typeface="Times New Roman"/>
            </a:endParaRPr>
          </a:p>
          <a:p>
            <a:pPr indent="-304800" lvl="0" marL="457200" rtl="0" algn="l">
              <a:lnSpc>
                <a:spcPct val="115000"/>
              </a:lnSpc>
              <a:spcBef>
                <a:spcPts val="0"/>
              </a:spcBef>
              <a:spcAft>
                <a:spcPts val="0"/>
              </a:spcAft>
              <a:buSzPts val="1200"/>
              <a:buFont typeface="Times New Roman"/>
              <a:buChar char="●"/>
            </a:pPr>
            <a:r>
              <a:rPr lang="en" sz="1200">
                <a:latin typeface="Times New Roman"/>
                <a:ea typeface="Times New Roman"/>
                <a:cs typeface="Times New Roman"/>
                <a:sym typeface="Times New Roman"/>
              </a:rPr>
              <a:t>1277 (64.3%) did not purchase TI</a:t>
            </a:r>
            <a:endParaRPr/>
          </a:p>
        </p:txBody>
      </p:sp>
      <p:sp>
        <p:nvSpPr>
          <p:cNvPr id="386" name="Google Shape;386;p33"/>
          <p:cNvSpPr/>
          <p:nvPr/>
        </p:nvSpPr>
        <p:spPr>
          <a:xfrm>
            <a:off x="187775" y="48375"/>
            <a:ext cx="1179600" cy="393600"/>
          </a:xfrm>
          <a:prstGeom prst="roundRect">
            <a:avLst>
              <a:gd fmla="val 16667" name="adj"/>
            </a:avLst>
          </a:prstGeom>
          <a:solidFill>
            <a:srgbClr val="D0E0E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rgbClr val="EB5600"/>
                </a:solidFill>
                <a:latin typeface="Lato"/>
                <a:ea typeface="Lato"/>
                <a:cs typeface="Lato"/>
                <a:sym typeface="Lato"/>
              </a:rPr>
              <a:t>Project Introduction</a:t>
            </a:r>
            <a:endParaRPr b="1" sz="1100">
              <a:solidFill>
                <a:srgbClr val="EB5600"/>
              </a:solidFill>
              <a:latin typeface="Lato"/>
              <a:ea typeface="Lato"/>
              <a:cs typeface="Lato"/>
              <a:sym typeface="Lato"/>
            </a:endParaRPr>
          </a:p>
        </p:txBody>
      </p:sp>
      <p:sp>
        <p:nvSpPr>
          <p:cNvPr id="387" name="Google Shape;387;p33"/>
          <p:cNvSpPr/>
          <p:nvPr/>
        </p:nvSpPr>
        <p:spPr>
          <a:xfrm>
            <a:off x="1484000" y="48375"/>
            <a:ext cx="1179600" cy="393600"/>
          </a:xfrm>
          <a:prstGeom prst="roundRect">
            <a:avLst>
              <a:gd fmla="val 16667" name="adj"/>
            </a:avLst>
          </a:prstGeom>
          <a:solidFill>
            <a:srgbClr val="A2C4C9"/>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100">
                <a:solidFill>
                  <a:srgbClr val="EB5600"/>
                </a:solidFill>
                <a:latin typeface="Lato"/>
                <a:ea typeface="Lato"/>
                <a:cs typeface="Lato"/>
                <a:sym typeface="Lato"/>
              </a:rPr>
              <a:t>Data  Overview</a:t>
            </a:r>
            <a:endParaRPr b="1" sz="1100">
              <a:solidFill>
                <a:srgbClr val="EB5600"/>
              </a:solidFill>
              <a:latin typeface="Lato"/>
              <a:ea typeface="Lato"/>
              <a:cs typeface="Lato"/>
              <a:sym typeface="Lato"/>
            </a:endParaRPr>
          </a:p>
        </p:txBody>
      </p:sp>
      <p:sp>
        <p:nvSpPr>
          <p:cNvPr id="388" name="Google Shape;388;p33"/>
          <p:cNvSpPr/>
          <p:nvPr/>
        </p:nvSpPr>
        <p:spPr>
          <a:xfrm>
            <a:off x="5327888" y="48375"/>
            <a:ext cx="1179600" cy="393600"/>
          </a:xfrm>
          <a:prstGeom prst="roundRect">
            <a:avLst>
              <a:gd fmla="val 16667" name="adj"/>
            </a:avLst>
          </a:prstGeom>
          <a:solidFill>
            <a:srgbClr val="D0E0E3"/>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100">
                <a:solidFill>
                  <a:srgbClr val="EB5600"/>
                </a:solidFill>
                <a:latin typeface="Lato"/>
                <a:ea typeface="Lato"/>
                <a:cs typeface="Lato"/>
                <a:sym typeface="Lato"/>
              </a:rPr>
              <a:t>Conclusion</a:t>
            </a:r>
            <a:endParaRPr b="1" sz="1100">
              <a:solidFill>
                <a:srgbClr val="EB5600"/>
              </a:solidFill>
              <a:latin typeface="Lato"/>
              <a:ea typeface="Lato"/>
              <a:cs typeface="Lato"/>
              <a:sym typeface="Lato"/>
            </a:endParaRPr>
          </a:p>
        </p:txBody>
      </p:sp>
      <p:sp>
        <p:nvSpPr>
          <p:cNvPr id="389" name="Google Shape;389;p33"/>
          <p:cNvSpPr/>
          <p:nvPr/>
        </p:nvSpPr>
        <p:spPr>
          <a:xfrm>
            <a:off x="4054063" y="48375"/>
            <a:ext cx="1179600" cy="393600"/>
          </a:xfrm>
          <a:prstGeom prst="roundRect">
            <a:avLst>
              <a:gd fmla="val 16667" name="adj"/>
            </a:avLst>
          </a:prstGeom>
          <a:solidFill>
            <a:srgbClr val="D0E0E3"/>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100">
                <a:solidFill>
                  <a:srgbClr val="EB5600"/>
                </a:solidFill>
                <a:latin typeface="Lato"/>
                <a:ea typeface="Lato"/>
                <a:cs typeface="Lato"/>
                <a:sym typeface="Lato"/>
              </a:rPr>
              <a:t>Models</a:t>
            </a:r>
            <a:endParaRPr b="1" sz="1100">
              <a:solidFill>
                <a:srgbClr val="EB5600"/>
              </a:solidFill>
              <a:latin typeface="Lato"/>
              <a:ea typeface="Lato"/>
              <a:cs typeface="Lato"/>
              <a:sym typeface="Lato"/>
            </a:endParaRPr>
          </a:p>
        </p:txBody>
      </p:sp>
      <p:sp>
        <p:nvSpPr>
          <p:cNvPr id="390" name="Google Shape;390;p33"/>
          <p:cNvSpPr/>
          <p:nvPr/>
        </p:nvSpPr>
        <p:spPr>
          <a:xfrm>
            <a:off x="6624150" y="48375"/>
            <a:ext cx="1179600" cy="393600"/>
          </a:xfrm>
          <a:prstGeom prst="roundRect">
            <a:avLst>
              <a:gd fmla="val 16667" name="adj"/>
            </a:avLst>
          </a:prstGeom>
          <a:solidFill>
            <a:srgbClr val="D0E0E3"/>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100">
                <a:solidFill>
                  <a:srgbClr val="EB5600"/>
                </a:solidFill>
                <a:latin typeface="Lato"/>
                <a:ea typeface="Lato"/>
                <a:cs typeface="Lato"/>
                <a:sym typeface="Lato"/>
              </a:rPr>
              <a:t>Future</a:t>
            </a:r>
            <a:endParaRPr b="1" sz="1100">
              <a:solidFill>
                <a:srgbClr val="EB5600"/>
              </a:solidFill>
              <a:latin typeface="Lato"/>
              <a:ea typeface="Lato"/>
              <a:cs typeface="Lato"/>
              <a:sym typeface="Lato"/>
            </a:endParaRPr>
          </a:p>
          <a:p>
            <a:pPr indent="0" lvl="0" marL="0" rtl="0" algn="ctr">
              <a:lnSpc>
                <a:spcPct val="115000"/>
              </a:lnSpc>
              <a:spcBef>
                <a:spcPts val="0"/>
              </a:spcBef>
              <a:spcAft>
                <a:spcPts val="0"/>
              </a:spcAft>
              <a:buNone/>
            </a:pPr>
            <a:r>
              <a:rPr b="1" lang="en" sz="1100">
                <a:solidFill>
                  <a:srgbClr val="EB5600"/>
                </a:solidFill>
                <a:latin typeface="Lato"/>
                <a:ea typeface="Lato"/>
                <a:cs typeface="Lato"/>
                <a:sym typeface="Lato"/>
              </a:rPr>
              <a:t>Research</a:t>
            </a:r>
            <a:endParaRPr b="1" sz="1100">
              <a:solidFill>
                <a:srgbClr val="EB5600"/>
              </a:solidFill>
              <a:latin typeface="Lato"/>
              <a:ea typeface="Lato"/>
              <a:cs typeface="Lato"/>
              <a:sym typeface="Lato"/>
            </a:endParaRPr>
          </a:p>
        </p:txBody>
      </p:sp>
      <p:sp>
        <p:nvSpPr>
          <p:cNvPr id="391" name="Google Shape;391;p33"/>
          <p:cNvSpPr/>
          <p:nvPr/>
        </p:nvSpPr>
        <p:spPr>
          <a:xfrm>
            <a:off x="2780225" y="48375"/>
            <a:ext cx="1179600" cy="393600"/>
          </a:xfrm>
          <a:prstGeom prst="roundRect">
            <a:avLst>
              <a:gd fmla="val 16667" name="adj"/>
            </a:avLst>
          </a:prstGeom>
          <a:solidFill>
            <a:srgbClr val="D0E0E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rgbClr val="EB5600"/>
                </a:solidFill>
                <a:latin typeface="Lato"/>
                <a:ea typeface="Lato"/>
                <a:cs typeface="Lato"/>
                <a:sym typeface="Lato"/>
              </a:rPr>
              <a:t>Variable Selection</a:t>
            </a:r>
            <a:endParaRPr b="1" sz="800">
              <a:solidFill>
                <a:srgbClr val="EB5600"/>
              </a:solidFill>
              <a:latin typeface="Lato"/>
              <a:ea typeface="Lato"/>
              <a:cs typeface="Lato"/>
              <a:sym typeface="Lato"/>
            </a:endParaRPr>
          </a:p>
        </p:txBody>
      </p:sp>
      <p:sp>
        <p:nvSpPr>
          <p:cNvPr id="392" name="Google Shape;392;p33"/>
          <p:cNvSpPr/>
          <p:nvPr/>
        </p:nvSpPr>
        <p:spPr>
          <a:xfrm>
            <a:off x="8605650" y="48375"/>
            <a:ext cx="462900" cy="393600"/>
          </a:xfrm>
          <a:prstGeom prst="roundRect">
            <a:avLst>
              <a:gd fmla="val 16667" name="adj"/>
            </a:avLst>
          </a:prstGeom>
          <a:solidFill>
            <a:srgbClr val="D0E0E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rgbClr val="1A1A1A"/>
                </a:solidFill>
                <a:latin typeface="Lato"/>
                <a:ea typeface="Lato"/>
                <a:cs typeface="Lato"/>
                <a:sym typeface="Lato"/>
              </a:rPr>
              <a:t>3</a:t>
            </a:r>
            <a:endParaRPr b="1" sz="1100">
              <a:solidFill>
                <a:srgbClr val="1A1A1A"/>
              </a:solidFill>
              <a:latin typeface="Lato"/>
              <a:ea typeface="Lato"/>
              <a:cs typeface="Lato"/>
              <a:sym typeface="Lato"/>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34"/>
          <p:cNvSpPr txBox="1"/>
          <p:nvPr>
            <p:ph type="title"/>
          </p:nvPr>
        </p:nvSpPr>
        <p:spPr>
          <a:xfrm>
            <a:off x="729450" y="65067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2650">
                <a:solidFill>
                  <a:srgbClr val="1A9988"/>
                </a:solidFill>
                <a:latin typeface="Calibri"/>
                <a:ea typeface="Calibri"/>
                <a:cs typeface="Calibri"/>
                <a:sym typeface="Calibri"/>
              </a:rPr>
              <a:t>Data Visualization</a:t>
            </a:r>
            <a:endParaRPr sz="2650">
              <a:solidFill>
                <a:srgbClr val="1A9988"/>
              </a:solidFill>
              <a:latin typeface="Calibri"/>
              <a:ea typeface="Calibri"/>
              <a:cs typeface="Calibri"/>
              <a:sym typeface="Calibri"/>
            </a:endParaRPr>
          </a:p>
          <a:p>
            <a:pPr indent="0" lvl="0" marL="0" rtl="0" algn="l">
              <a:spcBef>
                <a:spcPts val="0"/>
              </a:spcBef>
              <a:spcAft>
                <a:spcPts val="0"/>
              </a:spcAft>
              <a:buNone/>
            </a:pPr>
            <a:r>
              <a:t/>
            </a:r>
            <a:endParaRPr/>
          </a:p>
        </p:txBody>
      </p:sp>
      <p:pic>
        <p:nvPicPr>
          <p:cNvPr id="398" name="Google Shape;398;p34"/>
          <p:cNvPicPr preferRelativeResize="0"/>
          <p:nvPr/>
        </p:nvPicPr>
        <p:blipFill>
          <a:blip r:embed="rId3">
            <a:alphaModFix/>
          </a:blip>
          <a:stretch>
            <a:fillRect/>
          </a:stretch>
        </p:blipFill>
        <p:spPr>
          <a:xfrm>
            <a:off x="3020000" y="1062050"/>
            <a:ext cx="2910750" cy="1943375"/>
          </a:xfrm>
          <a:prstGeom prst="rect">
            <a:avLst/>
          </a:prstGeom>
          <a:noFill/>
          <a:ln>
            <a:noFill/>
          </a:ln>
        </p:spPr>
      </p:pic>
      <p:pic>
        <p:nvPicPr>
          <p:cNvPr id="399" name="Google Shape;399;p34"/>
          <p:cNvPicPr preferRelativeResize="0"/>
          <p:nvPr/>
        </p:nvPicPr>
        <p:blipFill>
          <a:blip r:embed="rId4">
            <a:alphaModFix/>
          </a:blip>
          <a:stretch>
            <a:fillRect/>
          </a:stretch>
        </p:blipFill>
        <p:spPr>
          <a:xfrm>
            <a:off x="6021450" y="1129000"/>
            <a:ext cx="3047100" cy="1809475"/>
          </a:xfrm>
          <a:prstGeom prst="rect">
            <a:avLst/>
          </a:prstGeom>
          <a:noFill/>
          <a:ln>
            <a:noFill/>
          </a:ln>
        </p:spPr>
      </p:pic>
      <p:sp>
        <p:nvSpPr>
          <p:cNvPr id="400" name="Google Shape;400;p34"/>
          <p:cNvSpPr txBox="1"/>
          <p:nvPr/>
        </p:nvSpPr>
        <p:spPr>
          <a:xfrm>
            <a:off x="820225" y="1394575"/>
            <a:ext cx="709500" cy="369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200">
                <a:latin typeface="Times New Roman"/>
                <a:ea typeface="Times New Roman"/>
                <a:cs typeface="Times New Roman"/>
                <a:sym typeface="Times New Roman"/>
              </a:rPr>
              <a:t>Age</a:t>
            </a:r>
            <a:endParaRPr/>
          </a:p>
        </p:txBody>
      </p:sp>
      <p:sp>
        <p:nvSpPr>
          <p:cNvPr id="401" name="Google Shape;401;p34"/>
          <p:cNvSpPr txBox="1"/>
          <p:nvPr/>
        </p:nvSpPr>
        <p:spPr>
          <a:xfrm>
            <a:off x="729450" y="3581900"/>
            <a:ext cx="1433400" cy="369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200">
                <a:latin typeface="Times New Roman"/>
                <a:ea typeface="Times New Roman"/>
                <a:cs typeface="Times New Roman"/>
                <a:sym typeface="Times New Roman"/>
              </a:rPr>
              <a:t>Employment Type</a:t>
            </a:r>
            <a:endParaRPr/>
          </a:p>
        </p:txBody>
      </p:sp>
      <p:pic>
        <p:nvPicPr>
          <p:cNvPr id="402" name="Google Shape;402;p34"/>
          <p:cNvPicPr preferRelativeResize="0"/>
          <p:nvPr/>
        </p:nvPicPr>
        <p:blipFill>
          <a:blip r:embed="rId5">
            <a:alphaModFix/>
          </a:blip>
          <a:stretch>
            <a:fillRect/>
          </a:stretch>
        </p:blipFill>
        <p:spPr>
          <a:xfrm>
            <a:off x="3032200" y="3227429"/>
            <a:ext cx="2910750" cy="1805197"/>
          </a:xfrm>
          <a:prstGeom prst="rect">
            <a:avLst/>
          </a:prstGeom>
          <a:noFill/>
          <a:ln>
            <a:noFill/>
          </a:ln>
        </p:spPr>
      </p:pic>
      <p:pic>
        <p:nvPicPr>
          <p:cNvPr id="403" name="Google Shape;403;p34"/>
          <p:cNvPicPr preferRelativeResize="0"/>
          <p:nvPr/>
        </p:nvPicPr>
        <p:blipFill rotWithShape="1">
          <a:blip r:embed="rId6">
            <a:alphaModFix/>
          </a:blip>
          <a:srcRect b="9636" l="0" r="6463" t="6132"/>
          <a:stretch/>
        </p:blipFill>
        <p:spPr>
          <a:xfrm>
            <a:off x="5908025" y="3227425"/>
            <a:ext cx="3235969" cy="1805200"/>
          </a:xfrm>
          <a:prstGeom prst="rect">
            <a:avLst/>
          </a:prstGeom>
          <a:noFill/>
          <a:ln>
            <a:noFill/>
          </a:ln>
        </p:spPr>
      </p:pic>
      <p:pic>
        <p:nvPicPr>
          <p:cNvPr id="404" name="Google Shape;404;p34"/>
          <p:cNvPicPr preferRelativeResize="0"/>
          <p:nvPr/>
        </p:nvPicPr>
        <p:blipFill>
          <a:blip r:embed="rId7">
            <a:alphaModFix/>
          </a:blip>
          <a:stretch>
            <a:fillRect/>
          </a:stretch>
        </p:blipFill>
        <p:spPr>
          <a:xfrm>
            <a:off x="684175" y="4135175"/>
            <a:ext cx="1797650" cy="681629"/>
          </a:xfrm>
          <a:prstGeom prst="rect">
            <a:avLst/>
          </a:prstGeom>
          <a:noFill/>
          <a:ln>
            <a:noFill/>
          </a:ln>
        </p:spPr>
      </p:pic>
      <p:pic>
        <p:nvPicPr>
          <p:cNvPr id="405" name="Google Shape;405;p34"/>
          <p:cNvPicPr preferRelativeResize="0"/>
          <p:nvPr/>
        </p:nvPicPr>
        <p:blipFill>
          <a:blip r:embed="rId8">
            <a:alphaModFix/>
          </a:blip>
          <a:stretch>
            <a:fillRect/>
          </a:stretch>
        </p:blipFill>
        <p:spPr>
          <a:xfrm>
            <a:off x="1744673" y="1129000"/>
            <a:ext cx="1209023" cy="2268925"/>
          </a:xfrm>
          <a:prstGeom prst="rect">
            <a:avLst/>
          </a:prstGeom>
          <a:noFill/>
          <a:ln>
            <a:noFill/>
          </a:ln>
        </p:spPr>
      </p:pic>
      <p:sp>
        <p:nvSpPr>
          <p:cNvPr id="406" name="Google Shape;406;p34"/>
          <p:cNvSpPr/>
          <p:nvPr/>
        </p:nvSpPr>
        <p:spPr>
          <a:xfrm>
            <a:off x="187775" y="48375"/>
            <a:ext cx="1179600" cy="393600"/>
          </a:xfrm>
          <a:prstGeom prst="roundRect">
            <a:avLst>
              <a:gd fmla="val 16667" name="adj"/>
            </a:avLst>
          </a:prstGeom>
          <a:solidFill>
            <a:srgbClr val="D0E0E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rgbClr val="EB5600"/>
                </a:solidFill>
                <a:latin typeface="Lato"/>
                <a:ea typeface="Lato"/>
                <a:cs typeface="Lato"/>
                <a:sym typeface="Lato"/>
              </a:rPr>
              <a:t>Project Introduction</a:t>
            </a:r>
            <a:endParaRPr b="1" sz="1100">
              <a:solidFill>
                <a:srgbClr val="EB5600"/>
              </a:solidFill>
              <a:latin typeface="Lato"/>
              <a:ea typeface="Lato"/>
              <a:cs typeface="Lato"/>
              <a:sym typeface="Lato"/>
            </a:endParaRPr>
          </a:p>
        </p:txBody>
      </p:sp>
      <p:sp>
        <p:nvSpPr>
          <p:cNvPr id="407" name="Google Shape;407;p34"/>
          <p:cNvSpPr/>
          <p:nvPr/>
        </p:nvSpPr>
        <p:spPr>
          <a:xfrm>
            <a:off x="1484000" y="48375"/>
            <a:ext cx="1179600" cy="393600"/>
          </a:xfrm>
          <a:prstGeom prst="roundRect">
            <a:avLst>
              <a:gd fmla="val 16667" name="adj"/>
            </a:avLst>
          </a:prstGeom>
          <a:solidFill>
            <a:srgbClr val="A2C4C9"/>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100">
                <a:solidFill>
                  <a:srgbClr val="EB5600"/>
                </a:solidFill>
                <a:latin typeface="Lato"/>
                <a:ea typeface="Lato"/>
                <a:cs typeface="Lato"/>
                <a:sym typeface="Lato"/>
              </a:rPr>
              <a:t>Data  Overview</a:t>
            </a:r>
            <a:endParaRPr b="1" sz="1100">
              <a:solidFill>
                <a:srgbClr val="EB5600"/>
              </a:solidFill>
              <a:latin typeface="Lato"/>
              <a:ea typeface="Lato"/>
              <a:cs typeface="Lato"/>
              <a:sym typeface="Lato"/>
            </a:endParaRPr>
          </a:p>
        </p:txBody>
      </p:sp>
      <p:sp>
        <p:nvSpPr>
          <p:cNvPr id="408" name="Google Shape;408;p34"/>
          <p:cNvSpPr/>
          <p:nvPr/>
        </p:nvSpPr>
        <p:spPr>
          <a:xfrm>
            <a:off x="5327888" y="48375"/>
            <a:ext cx="1179600" cy="393600"/>
          </a:xfrm>
          <a:prstGeom prst="roundRect">
            <a:avLst>
              <a:gd fmla="val 16667" name="adj"/>
            </a:avLst>
          </a:prstGeom>
          <a:solidFill>
            <a:srgbClr val="D0E0E3"/>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100">
                <a:solidFill>
                  <a:srgbClr val="EB5600"/>
                </a:solidFill>
                <a:latin typeface="Lato"/>
                <a:ea typeface="Lato"/>
                <a:cs typeface="Lato"/>
                <a:sym typeface="Lato"/>
              </a:rPr>
              <a:t>Conclusion</a:t>
            </a:r>
            <a:endParaRPr b="1" sz="1100">
              <a:solidFill>
                <a:srgbClr val="EB5600"/>
              </a:solidFill>
              <a:latin typeface="Lato"/>
              <a:ea typeface="Lato"/>
              <a:cs typeface="Lato"/>
              <a:sym typeface="Lato"/>
            </a:endParaRPr>
          </a:p>
        </p:txBody>
      </p:sp>
      <p:sp>
        <p:nvSpPr>
          <p:cNvPr id="409" name="Google Shape;409;p34"/>
          <p:cNvSpPr/>
          <p:nvPr/>
        </p:nvSpPr>
        <p:spPr>
          <a:xfrm>
            <a:off x="4054063" y="48375"/>
            <a:ext cx="1179600" cy="393600"/>
          </a:xfrm>
          <a:prstGeom prst="roundRect">
            <a:avLst>
              <a:gd fmla="val 16667" name="adj"/>
            </a:avLst>
          </a:prstGeom>
          <a:solidFill>
            <a:srgbClr val="D0E0E3"/>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100">
                <a:solidFill>
                  <a:srgbClr val="EB5600"/>
                </a:solidFill>
                <a:latin typeface="Lato"/>
                <a:ea typeface="Lato"/>
                <a:cs typeface="Lato"/>
                <a:sym typeface="Lato"/>
              </a:rPr>
              <a:t>Models</a:t>
            </a:r>
            <a:endParaRPr b="1" sz="1100">
              <a:solidFill>
                <a:srgbClr val="EB5600"/>
              </a:solidFill>
              <a:latin typeface="Lato"/>
              <a:ea typeface="Lato"/>
              <a:cs typeface="Lato"/>
              <a:sym typeface="Lato"/>
            </a:endParaRPr>
          </a:p>
        </p:txBody>
      </p:sp>
      <p:sp>
        <p:nvSpPr>
          <p:cNvPr id="410" name="Google Shape;410;p34"/>
          <p:cNvSpPr/>
          <p:nvPr/>
        </p:nvSpPr>
        <p:spPr>
          <a:xfrm>
            <a:off x="6624150" y="48375"/>
            <a:ext cx="1179600" cy="393600"/>
          </a:xfrm>
          <a:prstGeom prst="roundRect">
            <a:avLst>
              <a:gd fmla="val 16667" name="adj"/>
            </a:avLst>
          </a:prstGeom>
          <a:solidFill>
            <a:srgbClr val="D0E0E3"/>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100">
                <a:solidFill>
                  <a:srgbClr val="EB5600"/>
                </a:solidFill>
                <a:latin typeface="Lato"/>
                <a:ea typeface="Lato"/>
                <a:cs typeface="Lato"/>
                <a:sym typeface="Lato"/>
              </a:rPr>
              <a:t>Future</a:t>
            </a:r>
            <a:endParaRPr b="1" sz="1100">
              <a:solidFill>
                <a:srgbClr val="EB5600"/>
              </a:solidFill>
              <a:latin typeface="Lato"/>
              <a:ea typeface="Lato"/>
              <a:cs typeface="Lato"/>
              <a:sym typeface="Lato"/>
            </a:endParaRPr>
          </a:p>
          <a:p>
            <a:pPr indent="0" lvl="0" marL="0" rtl="0" algn="ctr">
              <a:lnSpc>
                <a:spcPct val="115000"/>
              </a:lnSpc>
              <a:spcBef>
                <a:spcPts val="0"/>
              </a:spcBef>
              <a:spcAft>
                <a:spcPts val="0"/>
              </a:spcAft>
              <a:buNone/>
            </a:pPr>
            <a:r>
              <a:rPr b="1" lang="en" sz="1100">
                <a:solidFill>
                  <a:srgbClr val="EB5600"/>
                </a:solidFill>
                <a:latin typeface="Lato"/>
                <a:ea typeface="Lato"/>
                <a:cs typeface="Lato"/>
                <a:sym typeface="Lato"/>
              </a:rPr>
              <a:t>Research</a:t>
            </a:r>
            <a:endParaRPr b="1" sz="1100">
              <a:solidFill>
                <a:srgbClr val="EB5600"/>
              </a:solidFill>
              <a:latin typeface="Lato"/>
              <a:ea typeface="Lato"/>
              <a:cs typeface="Lato"/>
              <a:sym typeface="Lato"/>
            </a:endParaRPr>
          </a:p>
        </p:txBody>
      </p:sp>
      <p:sp>
        <p:nvSpPr>
          <p:cNvPr id="411" name="Google Shape;411;p34"/>
          <p:cNvSpPr/>
          <p:nvPr/>
        </p:nvSpPr>
        <p:spPr>
          <a:xfrm>
            <a:off x="2780225" y="48375"/>
            <a:ext cx="1179600" cy="393600"/>
          </a:xfrm>
          <a:prstGeom prst="roundRect">
            <a:avLst>
              <a:gd fmla="val 16667" name="adj"/>
            </a:avLst>
          </a:prstGeom>
          <a:solidFill>
            <a:srgbClr val="D0E0E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rgbClr val="EB5600"/>
                </a:solidFill>
                <a:latin typeface="Lato"/>
                <a:ea typeface="Lato"/>
                <a:cs typeface="Lato"/>
                <a:sym typeface="Lato"/>
              </a:rPr>
              <a:t>Variable Selection</a:t>
            </a:r>
            <a:endParaRPr b="1" sz="800">
              <a:solidFill>
                <a:srgbClr val="EB5600"/>
              </a:solidFill>
              <a:latin typeface="Lato"/>
              <a:ea typeface="Lato"/>
              <a:cs typeface="Lato"/>
              <a:sym typeface="Lato"/>
            </a:endParaRPr>
          </a:p>
        </p:txBody>
      </p:sp>
      <p:sp>
        <p:nvSpPr>
          <p:cNvPr id="412" name="Google Shape;412;p34"/>
          <p:cNvSpPr/>
          <p:nvPr/>
        </p:nvSpPr>
        <p:spPr>
          <a:xfrm>
            <a:off x="8605650" y="48375"/>
            <a:ext cx="462900" cy="393600"/>
          </a:xfrm>
          <a:prstGeom prst="roundRect">
            <a:avLst>
              <a:gd fmla="val 16667" name="adj"/>
            </a:avLst>
          </a:prstGeom>
          <a:solidFill>
            <a:srgbClr val="D0E0E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rgbClr val="1A1A1A"/>
                </a:solidFill>
                <a:latin typeface="Lato"/>
                <a:ea typeface="Lato"/>
                <a:cs typeface="Lato"/>
                <a:sym typeface="Lato"/>
              </a:rPr>
              <a:t>4</a:t>
            </a:r>
            <a:endParaRPr b="1" sz="1100">
              <a:solidFill>
                <a:srgbClr val="1A1A1A"/>
              </a:solidFill>
              <a:latin typeface="Lato"/>
              <a:ea typeface="Lato"/>
              <a:cs typeface="Lato"/>
              <a:sym typeface="Lato"/>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sp>
        <p:nvSpPr>
          <p:cNvPr id="417" name="Google Shape;417;p35"/>
          <p:cNvSpPr txBox="1"/>
          <p:nvPr>
            <p:ph type="title"/>
          </p:nvPr>
        </p:nvSpPr>
        <p:spPr>
          <a:xfrm>
            <a:off x="729450" y="65067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2650">
                <a:solidFill>
                  <a:srgbClr val="1A9988"/>
                </a:solidFill>
                <a:latin typeface="Calibri"/>
                <a:ea typeface="Calibri"/>
                <a:cs typeface="Calibri"/>
                <a:sym typeface="Calibri"/>
              </a:rPr>
              <a:t>Data Visualization</a:t>
            </a:r>
            <a:endParaRPr sz="2650">
              <a:solidFill>
                <a:srgbClr val="1A9988"/>
              </a:solidFill>
              <a:latin typeface="Calibri"/>
              <a:ea typeface="Calibri"/>
              <a:cs typeface="Calibri"/>
              <a:sym typeface="Calibri"/>
            </a:endParaRPr>
          </a:p>
          <a:p>
            <a:pPr indent="0" lvl="0" marL="0" rtl="0" algn="l">
              <a:spcBef>
                <a:spcPts val="0"/>
              </a:spcBef>
              <a:spcAft>
                <a:spcPts val="0"/>
              </a:spcAft>
              <a:buNone/>
            </a:pPr>
            <a:r>
              <a:t/>
            </a:r>
            <a:endParaRPr/>
          </a:p>
        </p:txBody>
      </p:sp>
      <p:pic>
        <p:nvPicPr>
          <p:cNvPr id="418" name="Google Shape;418;p35"/>
          <p:cNvPicPr preferRelativeResize="0"/>
          <p:nvPr/>
        </p:nvPicPr>
        <p:blipFill>
          <a:blip r:embed="rId3">
            <a:alphaModFix/>
          </a:blip>
          <a:stretch>
            <a:fillRect/>
          </a:stretch>
        </p:blipFill>
        <p:spPr>
          <a:xfrm>
            <a:off x="2551575" y="1172750"/>
            <a:ext cx="3020500" cy="2087825"/>
          </a:xfrm>
          <a:prstGeom prst="rect">
            <a:avLst/>
          </a:prstGeom>
          <a:noFill/>
          <a:ln>
            <a:noFill/>
          </a:ln>
        </p:spPr>
      </p:pic>
      <p:pic>
        <p:nvPicPr>
          <p:cNvPr id="419" name="Google Shape;419;p35"/>
          <p:cNvPicPr preferRelativeResize="0"/>
          <p:nvPr/>
        </p:nvPicPr>
        <p:blipFill>
          <a:blip r:embed="rId4">
            <a:alphaModFix/>
          </a:blip>
          <a:stretch>
            <a:fillRect/>
          </a:stretch>
        </p:blipFill>
        <p:spPr>
          <a:xfrm>
            <a:off x="5571675" y="1172751"/>
            <a:ext cx="3374046" cy="2087825"/>
          </a:xfrm>
          <a:prstGeom prst="rect">
            <a:avLst/>
          </a:prstGeom>
          <a:noFill/>
          <a:ln>
            <a:noFill/>
          </a:ln>
        </p:spPr>
      </p:pic>
      <p:sp>
        <p:nvSpPr>
          <p:cNvPr id="420" name="Google Shape;420;p35"/>
          <p:cNvSpPr txBox="1"/>
          <p:nvPr/>
        </p:nvSpPr>
        <p:spPr>
          <a:xfrm>
            <a:off x="480725" y="1567450"/>
            <a:ext cx="2350800" cy="369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200">
                <a:latin typeface="Times New Roman"/>
                <a:ea typeface="Times New Roman"/>
                <a:cs typeface="Times New Roman"/>
                <a:sym typeface="Times New Roman"/>
              </a:rPr>
              <a:t>Annual Income (in Rupees) </a:t>
            </a:r>
            <a:endParaRPr/>
          </a:p>
        </p:txBody>
      </p:sp>
      <p:sp>
        <p:nvSpPr>
          <p:cNvPr id="421" name="Google Shape;421;p35"/>
          <p:cNvSpPr txBox="1"/>
          <p:nvPr/>
        </p:nvSpPr>
        <p:spPr>
          <a:xfrm>
            <a:off x="553475" y="2170575"/>
            <a:ext cx="2110200" cy="6156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Lato"/>
              <a:buChar char="●"/>
            </a:pPr>
            <a:r>
              <a:rPr lang="en">
                <a:latin typeface="Lato"/>
                <a:ea typeface="Lato"/>
                <a:cs typeface="Lato"/>
                <a:sym typeface="Lato"/>
              </a:rPr>
              <a:t>Range: </a:t>
            </a:r>
            <a:endParaRPr>
              <a:latin typeface="Lato"/>
              <a:ea typeface="Lato"/>
              <a:cs typeface="Lato"/>
              <a:sym typeface="Lato"/>
            </a:endParaRPr>
          </a:p>
          <a:p>
            <a:pPr indent="0" lvl="0" marL="457200" rtl="0" algn="l">
              <a:spcBef>
                <a:spcPts val="0"/>
              </a:spcBef>
              <a:spcAft>
                <a:spcPts val="0"/>
              </a:spcAft>
              <a:buNone/>
            </a:pPr>
            <a:r>
              <a:rPr lang="en">
                <a:latin typeface="Lato"/>
                <a:ea typeface="Lato"/>
                <a:cs typeface="Lato"/>
                <a:sym typeface="Lato"/>
              </a:rPr>
              <a:t>[</a:t>
            </a:r>
            <a:r>
              <a:rPr lang="en" sz="1200">
                <a:latin typeface="Times New Roman"/>
                <a:ea typeface="Times New Roman"/>
                <a:cs typeface="Times New Roman"/>
                <a:sym typeface="Times New Roman"/>
              </a:rPr>
              <a:t>300,000, 1,800,000</a:t>
            </a:r>
            <a:r>
              <a:rPr lang="en">
                <a:latin typeface="Lato"/>
                <a:ea typeface="Lato"/>
                <a:cs typeface="Lato"/>
                <a:sym typeface="Lato"/>
              </a:rPr>
              <a:t>]</a:t>
            </a:r>
            <a:endParaRPr>
              <a:latin typeface="Lato"/>
              <a:ea typeface="Lato"/>
              <a:cs typeface="Lato"/>
              <a:sym typeface="Lato"/>
            </a:endParaRPr>
          </a:p>
        </p:txBody>
      </p:sp>
      <p:sp>
        <p:nvSpPr>
          <p:cNvPr id="422" name="Google Shape;422;p35"/>
          <p:cNvSpPr txBox="1"/>
          <p:nvPr/>
        </p:nvSpPr>
        <p:spPr>
          <a:xfrm>
            <a:off x="342925" y="3748350"/>
            <a:ext cx="1551900" cy="369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200">
                <a:latin typeface="Times New Roman"/>
                <a:ea typeface="Times New Roman"/>
                <a:cs typeface="Times New Roman"/>
                <a:sym typeface="Times New Roman"/>
              </a:rPr>
              <a:t>Family Members </a:t>
            </a:r>
            <a:endParaRPr/>
          </a:p>
        </p:txBody>
      </p:sp>
      <p:pic>
        <p:nvPicPr>
          <p:cNvPr id="423" name="Google Shape;423;p35"/>
          <p:cNvPicPr preferRelativeResize="0"/>
          <p:nvPr/>
        </p:nvPicPr>
        <p:blipFill>
          <a:blip r:embed="rId5">
            <a:alphaModFix/>
          </a:blip>
          <a:stretch>
            <a:fillRect/>
          </a:stretch>
        </p:blipFill>
        <p:spPr>
          <a:xfrm>
            <a:off x="2984120" y="3359825"/>
            <a:ext cx="2682979" cy="1771350"/>
          </a:xfrm>
          <a:prstGeom prst="rect">
            <a:avLst/>
          </a:prstGeom>
          <a:noFill/>
          <a:ln>
            <a:noFill/>
          </a:ln>
        </p:spPr>
      </p:pic>
      <p:pic>
        <p:nvPicPr>
          <p:cNvPr id="424" name="Google Shape;424;p35"/>
          <p:cNvPicPr preferRelativeResize="0"/>
          <p:nvPr/>
        </p:nvPicPr>
        <p:blipFill>
          <a:blip r:embed="rId6">
            <a:alphaModFix/>
          </a:blip>
          <a:stretch>
            <a:fillRect/>
          </a:stretch>
        </p:blipFill>
        <p:spPr>
          <a:xfrm>
            <a:off x="5740548" y="3255749"/>
            <a:ext cx="3093602" cy="1875425"/>
          </a:xfrm>
          <a:prstGeom prst="rect">
            <a:avLst/>
          </a:prstGeom>
          <a:noFill/>
          <a:ln>
            <a:noFill/>
          </a:ln>
        </p:spPr>
      </p:pic>
      <p:pic>
        <p:nvPicPr>
          <p:cNvPr id="425" name="Google Shape;425;p35"/>
          <p:cNvPicPr preferRelativeResize="0"/>
          <p:nvPr/>
        </p:nvPicPr>
        <p:blipFill>
          <a:blip r:embed="rId7">
            <a:alphaModFix/>
          </a:blip>
          <a:stretch>
            <a:fillRect/>
          </a:stretch>
        </p:blipFill>
        <p:spPr>
          <a:xfrm>
            <a:off x="1613650" y="3107112"/>
            <a:ext cx="1370475" cy="1972150"/>
          </a:xfrm>
          <a:prstGeom prst="rect">
            <a:avLst/>
          </a:prstGeom>
          <a:noFill/>
          <a:ln>
            <a:noFill/>
          </a:ln>
        </p:spPr>
      </p:pic>
      <p:sp>
        <p:nvSpPr>
          <p:cNvPr id="426" name="Google Shape;426;p35"/>
          <p:cNvSpPr/>
          <p:nvPr/>
        </p:nvSpPr>
        <p:spPr>
          <a:xfrm>
            <a:off x="187775" y="48375"/>
            <a:ext cx="1179600" cy="393600"/>
          </a:xfrm>
          <a:prstGeom prst="roundRect">
            <a:avLst>
              <a:gd fmla="val 16667" name="adj"/>
            </a:avLst>
          </a:prstGeom>
          <a:solidFill>
            <a:srgbClr val="D0E0E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rgbClr val="EB5600"/>
                </a:solidFill>
                <a:latin typeface="Lato"/>
                <a:ea typeface="Lato"/>
                <a:cs typeface="Lato"/>
                <a:sym typeface="Lato"/>
              </a:rPr>
              <a:t>Project Introduction</a:t>
            </a:r>
            <a:endParaRPr b="1" sz="1100">
              <a:solidFill>
                <a:srgbClr val="EB5600"/>
              </a:solidFill>
              <a:latin typeface="Lato"/>
              <a:ea typeface="Lato"/>
              <a:cs typeface="Lato"/>
              <a:sym typeface="Lato"/>
            </a:endParaRPr>
          </a:p>
        </p:txBody>
      </p:sp>
      <p:sp>
        <p:nvSpPr>
          <p:cNvPr id="427" name="Google Shape;427;p35"/>
          <p:cNvSpPr/>
          <p:nvPr/>
        </p:nvSpPr>
        <p:spPr>
          <a:xfrm>
            <a:off x="1484000" y="48375"/>
            <a:ext cx="1179600" cy="393600"/>
          </a:xfrm>
          <a:prstGeom prst="roundRect">
            <a:avLst>
              <a:gd fmla="val 16667" name="adj"/>
            </a:avLst>
          </a:prstGeom>
          <a:solidFill>
            <a:srgbClr val="A2C4C9"/>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100">
                <a:solidFill>
                  <a:srgbClr val="EB5600"/>
                </a:solidFill>
                <a:latin typeface="Lato"/>
                <a:ea typeface="Lato"/>
                <a:cs typeface="Lato"/>
                <a:sym typeface="Lato"/>
              </a:rPr>
              <a:t>Data  Overview</a:t>
            </a:r>
            <a:endParaRPr b="1" sz="1100">
              <a:solidFill>
                <a:srgbClr val="EB5600"/>
              </a:solidFill>
              <a:latin typeface="Lato"/>
              <a:ea typeface="Lato"/>
              <a:cs typeface="Lato"/>
              <a:sym typeface="Lato"/>
            </a:endParaRPr>
          </a:p>
        </p:txBody>
      </p:sp>
      <p:sp>
        <p:nvSpPr>
          <p:cNvPr id="428" name="Google Shape;428;p35"/>
          <p:cNvSpPr/>
          <p:nvPr/>
        </p:nvSpPr>
        <p:spPr>
          <a:xfrm>
            <a:off x="5327888" y="48375"/>
            <a:ext cx="1179600" cy="393600"/>
          </a:xfrm>
          <a:prstGeom prst="roundRect">
            <a:avLst>
              <a:gd fmla="val 16667" name="adj"/>
            </a:avLst>
          </a:prstGeom>
          <a:solidFill>
            <a:srgbClr val="D0E0E3"/>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100">
                <a:solidFill>
                  <a:srgbClr val="EB5600"/>
                </a:solidFill>
                <a:latin typeface="Lato"/>
                <a:ea typeface="Lato"/>
                <a:cs typeface="Lato"/>
                <a:sym typeface="Lato"/>
              </a:rPr>
              <a:t>Conclusion</a:t>
            </a:r>
            <a:endParaRPr b="1" sz="1100">
              <a:solidFill>
                <a:srgbClr val="EB5600"/>
              </a:solidFill>
              <a:latin typeface="Lato"/>
              <a:ea typeface="Lato"/>
              <a:cs typeface="Lato"/>
              <a:sym typeface="Lato"/>
            </a:endParaRPr>
          </a:p>
        </p:txBody>
      </p:sp>
      <p:sp>
        <p:nvSpPr>
          <p:cNvPr id="429" name="Google Shape;429;p35"/>
          <p:cNvSpPr/>
          <p:nvPr/>
        </p:nvSpPr>
        <p:spPr>
          <a:xfrm>
            <a:off x="4054063" y="48375"/>
            <a:ext cx="1179600" cy="393600"/>
          </a:xfrm>
          <a:prstGeom prst="roundRect">
            <a:avLst>
              <a:gd fmla="val 16667" name="adj"/>
            </a:avLst>
          </a:prstGeom>
          <a:solidFill>
            <a:srgbClr val="D0E0E3"/>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100">
                <a:solidFill>
                  <a:srgbClr val="EB5600"/>
                </a:solidFill>
                <a:latin typeface="Lato"/>
                <a:ea typeface="Lato"/>
                <a:cs typeface="Lato"/>
                <a:sym typeface="Lato"/>
              </a:rPr>
              <a:t>Models</a:t>
            </a:r>
            <a:endParaRPr b="1" sz="1100">
              <a:solidFill>
                <a:srgbClr val="EB5600"/>
              </a:solidFill>
              <a:latin typeface="Lato"/>
              <a:ea typeface="Lato"/>
              <a:cs typeface="Lato"/>
              <a:sym typeface="Lato"/>
            </a:endParaRPr>
          </a:p>
        </p:txBody>
      </p:sp>
      <p:sp>
        <p:nvSpPr>
          <p:cNvPr id="430" name="Google Shape;430;p35"/>
          <p:cNvSpPr/>
          <p:nvPr/>
        </p:nvSpPr>
        <p:spPr>
          <a:xfrm>
            <a:off x="6624150" y="48375"/>
            <a:ext cx="1179600" cy="393600"/>
          </a:xfrm>
          <a:prstGeom prst="roundRect">
            <a:avLst>
              <a:gd fmla="val 16667" name="adj"/>
            </a:avLst>
          </a:prstGeom>
          <a:solidFill>
            <a:srgbClr val="D0E0E3"/>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100">
                <a:solidFill>
                  <a:srgbClr val="EB5600"/>
                </a:solidFill>
                <a:latin typeface="Lato"/>
                <a:ea typeface="Lato"/>
                <a:cs typeface="Lato"/>
                <a:sym typeface="Lato"/>
              </a:rPr>
              <a:t>Future</a:t>
            </a:r>
            <a:endParaRPr b="1" sz="1100">
              <a:solidFill>
                <a:srgbClr val="EB5600"/>
              </a:solidFill>
              <a:latin typeface="Lato"/>
              <a:ea typeface="Lato"/>
              <a:cs typeface="Lato"/>
              <a:sym typeface="Lato"/>
            </a:endParaRPr>
          </a:p>
          <a:p>
            <a:pPr indent="0" lvl="0" marL="0" rtl="0" algn="ctr">
              <a:lnSpc>
                <a:spcPct val="115000"/>
              </a:lnSpc>
              <a:spcBef>
                <a:spcPts val="0"/>
              </a:spcBef>
              <a:spcAft>
                <a:spcPts val="0"/>
              </a:spcAft>
              <a:buNone/>
            </a:pPr>
            <a:r>
              <a:rPr b="1" lang="en" sz="1100">
                <a:solidFill>
                  <a:srgbClr val="EB5600"/>
                </a:solidFill>
                <a:latin typeface="Lato"/>
                <a:ea typeface="Lato"/>
                <a:cs typeface="Lato"/>
                <a:sym typeface="Lato"/>
              </a:rPr>
              <a:t>Research</a:t>
            </a:r>
            <a:endParaRPr b="1" sz="1100">
              <a:solidFill>
                <a:srgbClr val="EB5600"/>
              </a:solidFill>
              <a:latin typeface="Lato"/>
              <a:ea typeface="Lato"/>
              <a:cs typeface="Lato"/>
              <a:sym typeface="Lato"/>
            </a:endParaRPr>
          </a:p>
        </p:txBody>
      </p:sp>
      <p:sp>
        <p:nvSpPr>
          <p:cNvPr id="431" name="Google Shape;431;p35"/>
          <p:cNvSpPr/>
          <p:nvPr/>
        </p:nvSpPr>
        <p:spPr>
          <a:xfrm>
            <a:off x="2780225" y="48375"/>
            <a:ext cx="1179600" cy="393600"/>
          </a:xfrm>
          <a:prstGeom prst="roundRect">
            <a:avLst>
              <a:gd fmla="val 16667" name="adj"/>
            </a:avLst>
          </a:prstGeom>
          <a:solidFill>
            <a:srgbClr val="D0E0E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rgbClr val="EB5600"/>
                </a:solidFill>
                <a:latin typeface="Lato"/>
                <a:ea typeface="Lato"/>
                <a:cs typeface="Lato"/>
                <a:sym typeface="Lato"/>
              </a:rPr>
              <a:t>Variable Selection</a:t>
            </a:r>
            <a:endParaRPr b="1" sz="800">
              <a:solidFill>
                <a:srgbClr val="EB5600"/>
              </a:solidFill>
              <a:latin typeface="Lato"/>
              <a:ea typeface="Lato"/>
              <a:cs typeface="Lato"/>
              <a:sym typeface="Lato"/>
            </a:endParaRPr>
          </a:p>
        </p:txBody>
      </p:sp>
      <p:sp>
        <p:nvSpPr>
          <p:cNvPr id="432" name="Google Shape;432;p35"/>
          <p:cNvSpPr/>
          <p:nvPr/>
        </p:nvSpPr>
        <p:spPr>
          <a:xfrm>
            <a:off x="8605650" y="48375"/>
            <a:ext cx="462900" cy="393600"/>
          </a:xfrm>
          <a:prstGeom prst="roundRect">
            <a:avLst>
              <a:gd fmla="val 16667" name="adj"/>
            </a:avLst>
          </a:prstGeom>
          <a:solidFill>
            <a:srgbClr val="D0E0E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rgbClr val="1A1A1A"/>
                </a:solidFill>
                <a:latin typeface="Lato"/>
                <a:ea typeface="Lato"/>
                <a:cs typeface="Lato"/>
                <a:sym typeface="Lato"/>
              </a:rPr>
              <a:t>5</a:t>
            </a:r>
            <a:endParaRPr b="1" sz="1100">
              <a:solidFill>
                <a:srgbClr val="1A1A1A"/>
              </a:solidFill>
              <a:latin typeface="Lato"/>
              <a:ea typeface="Lato"/>
              <a:cs typeface="Lato"/>
              <a:sym typeface="Lato"/>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sp>
        <p:nvSpPr>
          <p:cNvPr id="437" name="Google Shape;437;p36"/>
          <p:cNvSpPr txBox="1"/>
          <p:nvPr>
            <p:ph type="title"/>
          </p:nvPr>
        </p:nvSpPr>
        <p:spPr>
          <a:xfrm>
            <a:off x="729450" y="65067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2650">
                <a:solidFill>
                  <a:srgbClr val="1A9988"/>
                </a:solidFill>
                <a:latin typeface="Calibri"/>
                <a:ea typeface="Calibri"/>
                <a:cs typeface="Calibri"/>
                <a:sym typeface="Calibri"/>
              </a:rPr>
              <a:t>Data Visualization</a:t>
            </a:r>
            <a:endParaRPr sz="2650">
              <a:solidFill>
                <a:srgbClr val="1A9988"/>
              </a:solidFill>
              <a:latin typeface="Calibri"/>
              <a:ea typeface="Calibri"/>
              <a:cs typeface="Calibri"/>
              <a:sym typeface="Calibri"/>
            </a:endParaRPr>
          </a:p>
          <a:p>
            <a:pPr indent="0" lvl="0" marL="0" rtl="0" algn="l">
              <a:spcBef>
                <a:spcPts val="0"/>
              </a:spcBef>
              <a:spcAft>
                <a:spcPts val="0"/>
              </a:spcAft>
              <a:buNone/>
            </a:pPr>
            <a:r>
              <a:t/>
            </a:r>
            <a:endParaRPr/>
          </a:p>
        </p:txBody>
      </p:sp>
      <p:sp>
        <p:nvSpPr>
          <p:cNvPr id="438" name="Google Shape;438;p36"/>
          <p:cNvSpPr txBox="1"/>
          <p:nvPr/>
        </p:nvSpPr>
        <p:spPr>
          <a:xfrm>
            <a:off x="840538" y="3320050"/>
            <a:ext cx="1370400" cy="369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200">
                <a:latin typeface="Times New Roman"/>
                <a:ea typeface="Times New Roman"/>
                <a:cs typeface="Times New Roman"/>
                <a:sym typeface="Times New Roman"/>
              </a:rPr>
              <a:t>Chronic Disease</a:t>
            </a:r>
            <a:endParaRPr/>
          </a:p>
        </p:txBody>
      </p:sp>
      <p:pic>
        <p:nvPicPr>
          <p:cNvPr id="439" name="Google Shape;439;p36"/>
          <p:cNvPicPr preferRelativeResize="0"/>
          <p:nvPr/>
        </p:nvPicPr>
        <p:blipFill rotWithShape="1">
          <a:blip r:embed="rId3">
            <a:alphaModFix/>
          </a:blip>
          <a:srcRect b="5580" l="0" r="0" t="0"/>
          <a:stretch/>
        </p:blipFill>
        <p:spPr>
          <a:xfrm>
            <a:off x="2975625" y="3023600"/>
            <a:ext cx="2836575" cy="1831795"/>
          </a:xfrm>
          <a:prstGeom prst="rect">
            <a:avLst/>
          </a:prstGeom>
          <a:noFill/>
          <a:ln>
            <a:noFill/>
          </a:ln>
        </p:spPr>
      </p:pic>
      <p:pic>
        <p:nvPicPr>
          <p:cNvPr id="440" name="Google Shape;440;p36"/>
          <p:cNvPicPr preferRelativeResize="0"/>
          <p:nvPr/>
        </p:nvPicPr>
        <p:blipFill>
          <a:blip r:embed="rId4">
            <a:alphaModFix/>
          </a:blip>
          <a:stretch>
            <a:fillRect/>
          </a:stretch>
        </p:blipFill>
        <p:spPr>
          <a:xfrm>
            <a:off x="5812200" y="3143542"/>
            <a:ext cx="3162025" cy="1883957"/>
          </a:xfrm>
          <a:prstGeom prst="rect">
            <a:avLst/>
          </a:prstGeom>
          <a:noFill/>
          <a:ln>
            <a:noFill/>
          </a:ln>
        </p:spPr>
      </p:pic>
      <p:pic>
        <p:nvPicPr>
          <p:cNvPr id="441" name="Google Shape;441;p36"/>
          <p:cNvPicPr preferRelativeResize="0"/>
          <p:nvPr/>
        </p:nvPicPr>
        <p:blipFill>
          <a:blip r:embed="rId5">
            <a:alphaModFix/>
          </a:blip>
          <a:stretch>
            <a:fillRect/>
          </a:stretch>
        </p:blipFill>
        <p:spPr>
          <a:xfrm>
            <a:off x="711638" y="3769799"/>
            <a:ext cx="1823049" cy="963356"/>
          </a:xfrm>
          <a:prstGeom prst="rect">
            <a:avLst/>
          </a:prstGeom>
          <a:noFill/>
          <a:ln>
            <a:noFill/>
          </a:ln>
        </p:spPr>
      </p:pic>
      <p:pic>
        <p:nvPicPr>
          <p:cNvPr id="442" name="Google Shape;442;p36"/>
          <p:cNvPicPr preferRelativeResize="0"/>
          <p:nvPr/>
        </p:nvPicPr>
        <p:blipFill>
          <a:blip r:embed="rId6">
            <a:alphaModFix/>
          </a:blip>
          <a:stretch>
            <a:fillRect/>
          </a:stretch>
        </p:blipFill>
        <p:spPr>
          <a:xfrm>
            <a:off x="2931500" y="1185875"/>
            <a:ext cx="2836575" cy="1718383"/>
          </a:xfrm>
          <a:prstGeom prst="rect">
            <a:avLst/>
          </a:prstGeom>
          <a:noFill/>
          <a:ln>
            <a:noFill/>
          </a:ln>
        </p:spPr>
      </p:pic>
      <p:pic>
        <p:nvPicPr>
          <p:cNvPr id="443" name="Google Shape;443;p36"/>
          <p:cNvPicPr preferRelativeResize="0"/>
          <p:nvPr/>
        </p:nvPicPr>
        <p:blipFill>
          <a:blip r:embed="rId7">
            <a:alphaModFix/>
          </a:blip>
          <a:stretch>
            <a:fillRect/>
          </a:stretch>
        </p:blipFill>
        <p:spPr>
          <a:xfrm>
            <a:off x="5691200" y="1107226"/>
            <a:ext cx="3162025" cy="1916375"/>
          </a:xfrm>
          <a:prstGeom prst="rect">
            <a:avLst/>
          </a:prstGeom>
          <a:noFill/>
          <a:ln>
            <a:noFill/>
          </a:ln>
        </p:spPr>
      </p:pic>
      <p:sp>
        <p:nvSpPr>
          <p:cNvPr id="444" name="Google Shape;444;p36"/>
          <p:cNvSpPr txBox="1"/>
          <p:nvPr/>
        </p:nvSpPr>
        <p:spPr>
          <a:xfrm>
            <a:off x="798975" y="1394575"/>
            <a:ext cx="1752600" cy="369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200">
                <a:latin typeface="Times New Roman"/>
                <a:ea typeface="Times New Roman"/>
                <a:cs typeface="Times New Roman"/>
                <a:sym typeface="Times New Roman"/>
              </a:rPr>
              <a:t>Graduate Or Not</a:t>
            </a:r>
            <a:endParaRPr/>
          </a:p>
        </p:txBody>
      </p:sp>
      <p:pic>
        <p:nvPicPr>
          <p:cNvPr id="445" name="Google Shape;445;p36"/>
          <p:cNvPicPr preferRelativeResize="0"/>
          <p:nvPr/>
        </p:nvPicPr>
        <p:blipFill rotWithShape="1">
          <a:blip r:embed="rId8">
            <a:alphaModFix/>
          </a:blip>
          <a:srcRect b="0" l="0" r="14177" t="0"/>
          <a:stretch/>
        </p:blipFill>
        <p:spPr>
          <a:xfrm>
            <a:off x="798975" y="1797625"/>
            <a:ext cx="1648375" cy="910675"/>
          </a:xfrm>
          <a:prstGeom prst="rect">
            <a:avLst/>
          </a:prstGeom>
          <a:noFill/>
          <a:ln>
            <a:noFill/>
          </a:ln>
        </p:spPr>
      </p:pic>
      <p:sp>
        <p:nvSpPr>
          <p:cNvPr id="446" name="Google Shape;446;p36"/>
          <p:cNvSpPr/>
          <p:nvPr/>
        </p:nvSpPr>
        <p:spPr>
          <a:xfrm>
            <a:off x="187775" y="48375"/>
            <a:ext cx="1179600" cy="393600"/>
          </a:xfrm>
          <a:prstGeom prst="roundRect">
            <a:avLst>
              <a:gd fmla="val 16667" name="adj"/>
            </a:avLst>
          </a:prstGeom>
          <a:solidFill>
            <a:srgbClr val="D0E0E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rgbClr val="EB5600"/>
                </a:solidFill>
                <a:latin typeface="Lato"/>
                <a:ea typeface="Lato"/>
                <a:cs typeface="Lato"/>
                <a:sym typeface="Lato"/>
              </a:rPr>
              <a:t>Project Introduction</a:t>
            </a:r>
            <a:endParaRPr b="1" sz="1100">
              <a:solidFill>
                <a:srgbClr val="EB5600"/>
              </a:solidFill>
              <a:latin typeface="Lato"/>
              <a:ea typeface="Lato"/>
              <a:cs typeface="Lato"/>
              <a:sym typeface="Lato"/>
            </a:endParaRPr>
          </a:p>
        </p:txBody>
      </p:sp>
      <p:sp>
        <p:nvSpPr>
          <p:cNvPr id="447" name="Google Shape;447;p36"/>
          <p:cNvSpPr/>
          <p:nvPr/>
        </p:nvSpPr>
        <p:spPr>
          <a:xfrm>
            <a:off x="1484000" y="48375"/>
            <a:ext cx="1179600" cy="393600"/>
          </a:xfrm>
          <a:prstGeom prst="roundRect">
            <a:avLst>
              <a:gd fmla="val 16667" name="adj"/>
            </a:avLst>
          </a:prstGeom>
          <a:solidFill>
            <a:srgbClr val="A2C4C9"/>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100">
                <a:solidFill>
                  <a:srgbClr val="EB5600"/>
                </a:solidFill>
                <a:latin typeface="Lato"/>
                <a:ea typeface="Lato"/>
                <a:cs typeface="Lato"/>
                <a:sym typeface="Lato"/>
              </a:rPr>
              <a:t>Data  Overview</a:t>
            </a:r>
            <a:endParaRPr b="1" sz="1100">
              <a:solidFill>
                <a:srgbClr val="EB5600"/>
              </a:solidFill>
              <a:latin typeface="Lato"/>
              <a:ea typeface="Lato"/>
              <a:cs typeface="Lato"/>
              <a:sym typeface="Lato"/>
            </a:endParaRPr>
          </a:p>
        </p:txBody>
      </p:sp>
      <p:sp>
        <p:nvSpPr>
          <p:cNvPr id="448" name="Google Shape;448;p36"/>
          <p:cNvSpPr/>
          <p:nvPr/>
        </p:nvSpPr>
        <p:spPr>
          <a:xfrm>
            <a:off x="5327888" y="48375"/>
            <a:ext cx="1179600" cy="393600"/>
          </a:xfrm>
          <a:prstGeom prst="roundRect">
            <a:avLst>
              <a:gd fmla="val 16667" name="adj"/>
            </a:avLst>
          </a:prstGeom>
          <a:solidFill>
            <a:srgbClr val="D0E0E3"/>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100">
                <a:solidFill>
                  <a:srgbClr val="EB5600"/>
                </a:solidFill>
                <a:latin typeface="Lato"/>
                <a:ea typeface="Lato"/>
                <a:cs typeface="Lato"/>
                <a:sym typeface="Lato"/>
              </a:rPr>
              <a:t>Conclusion</a:t>
            </a:r>
            <a:endParaRPr b="1" sz="1100">
              <a:solidFill>
                <a:srgbClr val="EB5600"/>
              </a:solidFill>
              <a:latin typeface="Lato"/>
              <a:ea typeface="Lato"/>
              <a:cs typeface="Lato"/>
              <a:sym typeface="Lato"/>
            </a:endParaRPr>
          </a:p>
        </p:txBody>
      </p:sp>
      <p:sp>
        <p:nvSpPr>
          <p:cNvPr id="449" name="Google Shape;449;p36"/>
          <p:cNvSpPr/>
          <p:nvPr/>
        </p:nvSpPr>
        <p:spPr>
          <a:xfrm>
            <a:off x="4054063" y="48375"/>
            <a:ext cx="1179600" cy="393600"/>
          </a:xfrm>
          <a:prstGeom prst="roundRect">
            <a:avLst>
              <a:gd fmla="val 16667" name="adj"/>
            </a:avLst>
          </a:prstGeom>
          <a:solidFill>
            <a:srgbClr val="D0E0E3"/>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100">
                <a:solidFill>
                  <a:srgbClr val="EB5600"/>
                </a:solidFill>
                <a:latin typeface="Lato"/>
                <a:ea typeface="Lato"/>
                <a:cs typeface="Lato"/>
                <a:sym typeface="Lato"/>
              </a:rPr>
              <a:t>Models</a:t>
            </a:r>
            <a:endParaRPr b="1" sz="1100">
              <a:solidFill>
                <a:srgbClr val="EB5600"/>
              </a:solidFill>
              <a:latin typeface="Lato"/>
              <a:ea typeface="Lato"/>
              <a:cs typeface="Lato"/>
              <a:sym typeface="Lato"/>
            </a:endParaRPr>
          </a:p>
        </p:txBody>
      </p:sp>
      <p:sp>
        <p:nvSpPr>
          <p:cNvPr id="450" name="Google Shape;450;p36"/>
          <p:cNvSpPr/>
          <p:nvPr/>
        </p:nvSpPr>
        <p:spPr>
          <a:xfrm>
            <a:off x="6624150" y="48375"/>
            <a:ext cx="1179600" cy="393600"/>
          </a:xfrm>
          <a:prstGeom prst="roundRect">
            <a:avLst>
              <a:gd fmla="val 16667" name="adj"/>
            </a:avLst>
          </a:prstGeom>
          <a:solidFill>
            <a:srgbClr val="D0E0E3"/>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100">
                <a:solidFill>
                  <a:srgbClr val="EB5600"/>
                </a:solidFill>
                <a:latin typeface="Lato"/>
                <a:ea typeface="Lato"/>
                <a:cs typeface="Lato"/>
                <a:sym typeface="Lato"/>
              </a:rPr>
              <a:t>Future</a:t>
            </a:r>
            <a:endParaRPr b="1" sz="1100">
              <a:solidFill>
                <a:srgbClr val="EB5600"/>
              </a:solidFill>
              <a:latin typeface="Lato"/>
              <a:ea typeface="Lato"/>
              <a:cs typeface="Lato"/>
              <a:sym typeface="Lato"/>
            </a:endParaRPr>
          </a:p>
          <a:p>
            <a:pPr indent="0" lvl="0" marL="0" rtl="0" algn="ctr">
              <a:lnSpc>
                <a:spcPct val="115000"/>
              </a:lnSpc>
              <a:spcBef>
                <a:spcPts val="0"/>
              </a:spcBef>
              <a:spcAft>
                <a:spcPts val="0"/>
              </a:spcAft>
              <a:buNone/>
            </a:pPr>
            <a:r>
              <a:rPr b="1" lang="en" sz="1100">
                <a:solidFill>
                  <a:srgbClr val="EB5600"/>
                </a:solidFill>
                <a:latin typeface="Lato"/>
                <a:ea typeface="Lato"/>
                <a:cs typeface="Lato"/>
                <a:sym typeface="Lato"/>
              </a:rPr>
              <a:t>Research</a:t>
            </a:r>
            <a:endParaRPr b="1" sz="1100">
              <a:solidFill>
                <a:srgbClr val="EB5600"/>
              </a:solidFill>
              <a:latin typeface="Lato"/>
              <a:ea typeface="Lato"/>
              <a:cs typeface="Lato"/>
              <a:sym typeface="Lato"/>
            </a:endParaRPr>
          </a:p>
        </p:txBody>
      </p:sp>
      <p:sp>
        <p:nvSpPr>
          <p:cNvPr id="451" name="Google Shape;451;p36"/>
          <p:cNvSpPr/>
          <p:nvPr/>
        </p:nvSpPr>
        <p:spPr>
          <a:xfrm>
            <a:off x="2780225" y="48375"/>
            <a:ext cx="1179600" cy="393600"/>
          </a:xfrm>
          <a:prstGeom prst="roundRect">
            <a:avLst>
              <a:gd fmla="val 16667" name="adj"/>
            </a:avLst>
          </a:prstGeom>
          <a:solidFill>
            <a:srgbClr val="D0E0E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rgbClr val="EB5600"/>
                </a:solidFill>
                <a:latin typeface="Lato"/>
                <a:ea typeface="Lato"/>
                <a:cs typeface="Lato"/>
                <a:sym typeface="Lato"/>
              </a:rPr>
              <a:t>Variable Selection</a:t>
            </a:r>
            <a:endParaRPr b="1" sz="800">
              <a:solidFill>
                <a:srgbClr val="EB5600"/>
              </a:solidFill>
              <a:latin typeface="Lato"/>
              <a:ea typeface="Lato"/>
              <a:cs typeface="Lato"/>
              <a:sym typeface="Lato"/>
            </a:endParaRPr>
          </a:p>
        </p:txBody>
      </p:sp>
      <p:sp>
        <p:nvSpPr>
          <p:cNvPr id="452" name="Google Shape;452;p36"/>
          <p:cNvSpPr/>
          <p:nvPr/>
        </p:nvSpPr>
        <p:spPr>
          <a:xfrm>
            <a:off x="8605650" y="48375"/>
            <a:ext cx="462900" cy="393600"/>
          </a:xfrm>
          <a:prstGeom prst="roundRect">
            <a:avLst>
              <a:gd fmla="val 16667" name="adj"/>
            </a:avLst>
          </a:prstGeom>
          <a:solidFill>
            <a:srgbClr val="D0E0E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rgbClr val="1A1A1A"/>
                </a:solidFill>
                <a:latin typeface="Lato"/>
                <a:ea typeface="Lato"/>
                <a:cs typeface="Lato"/>
                <a:sym typeface="Lato"/>
              </a:rPr>
              <a:t>6</a:t>
            </a:r>
            <a:endParaRPr b="1" sz="1100">
              <a:solidFill>
                <a:srgbClr val="1A1A1A"/>
              </a:solidFill>
              <a:latin typeface="Lato"/>
              <a:ea typeface="Lato"/>
              <a:cs typeface="Lato"/>
              <a:sym typeface="Lato"/>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sp>
        <p:nvSpPr>
          <p:cNvPr id="457" name="Google Shape;457;p37"/>
          <p:cNvSpPr txBox="1"/>
          <p:nvPr>
            <p:ph type="title"/>
          </p:nvPr>
        </p:nvSpPr>
        <p:spPr>
          <a:xfrm>
            <a:off x="729450" y="65067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2650">
                <a:solidFill>
                  <a:srgbClr val="1A9988"/>
                </a:solidFill>
                <a:latin typeface="Calibri"/>
                <a:ea typeface="Calibri"/>
                <a:cs typeface="Calibri"/>
                <a:sym typeface="Calibri"/>
              </a:rPr>
              <a:t>Data Visualization</a:t>
            </a:r>
            <a:endParaRPr sz="2650">
              <a:solidFill>
                <a:srgbClr val="1A9988"/>
              </a:solidFill>
              <a:latin typeface="Calibri"/>
              <a:ea typeface="Calibri"/>
              <a:cs typeface="Calibri"/>
              <a:sym typeface="Calibri"/>
            </a:endParaRPr>
          </a:p>
          <a:p>
            <a:pPr indent="0" lvl="0" marL="0" rtl="0" algn="l">
              <a:spcBef>
                <a:spcPts val="0"/>
              </a:spcBef>
              <a:spcAft>
                <a:spcPts val="0"/>
              </a:spcAft>
              <a:buNone/>
            </a:pPr>
            <a:r>
              <a:t/>
            </a:r>
            <a:endParaRPr/>
          </a:p>
        </p:txBody>
      </p:sp>
      <p:pic>
        <p:nvPicPr>
          <p:cNvPr id="458" name="Google Shape;458;p37"/>
          <p:cNvPicPr preferRelativeResize="0"/>
          <p:nvPr/>
        </p:nvPicPr>
        <p:blipFill>
          <a:blip r:embed="rId3">
            <a:alphaModFix/>
          </a:blip>
          <a:stretch>
            <a:fillRect/>
          </a:stretch>
        </p:blipFill>
        <p:spPr>
          <a:xfrm>
            <a:off x="2770075" y="1115275"/>
            <a:ext cx="3038475" cy="1809750"/>
          </a:xfrm>
          <a:prstGeom prst="rect">
            <a:avLst/>
          </a:prstGeom>
          <a:noFill/>
          <a:ln>
            <a:noFill/>
          </a:ln>
        </p:spPr>
      </p:pic>
      <p:pic>
        <p:nvPicPr>
          <p:cNvPr id="459" name="Google Shape;459;p37"/>
          <p:cNvPicPr preferRelativeResize="0"/>
          <p:nvPr/>
        </p:nvPicPr>
        <p:blipFill>
          <a:blip r:embed="rId4">
            <a:alphaModFix/>
          </a:blip>
          <a:stretch>
            <a:fillRect/>
          </a:stretch>
        </p:blipFill>
        <p:spPr>
          <a:xfrm>
            <a:off x="5915025" y="1185875"/>
            <a:ext cx="3095625" cy="1895475"/>
          </a:xfrm>
          <a:prstGeom prst="rect">
            <a:avLst/>
          </a:prstGeom>
          <a:noFill/>
          <a:ln>
            <a:noFill/>
          </a:ln>
        </p:spPr>
      </p:pic>
      <p:sp>
        <p:nvSpPr>
          <p:cNvPr id="460" name="Google Shape;460;p37"/>
          <p:cNvSpPr txBox="1"/>
          <p:nvPr/>
        </p:nvSpPr>
        <p:spPr>
          <a:xfrm>
            <a:off x="846100" y="1455650"/>
            <a:ext cx="1231500" cy="369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200">
                <a:latin typeface="Times New Roman"/>
                <a:ea typeface="Times New Roman"/>
                <a:cs typeface="Times New Roman"/>
                <a:sym typeface="Times New Roman"/>
              </a:rPr>
              <a:t>Frequent Flyer</a:t>
            </a:r>
            <a:endParaRPr/>
          </a:p>
        </p:txBody>
      </p:sp>
      <p:pic>
        <p:nvPicPr>
          <p:cNvPr id="461" name="Google Shape;461;p37"/>
          <p:cNvPicPr preferRelativeResize="0"/>
          <p:nvPr/>
        </p:nvPicPr>
        <p:blipFill>
          <a:blip r:embed="rId5">
            <a:alphaModFix/>
          </a:blip>
          <a:stretch>
            <a:fillRect/>
          </a:stretch>
        </p:blipFill>
        <p:spPr>
          <a:xfrm>
            <a:off x="846100" y="1905625"/>
            <a:ext cx="1668425" cy="877900"/>
          </a:xfrm>
          <a:prstGeom prst="rect">
            <a:avLst/>
          </a:prstGeom>
          <a:noFill/>
          <a:ln>
            <a:noFill/>
          </a:ln>
        </p:spPr>
      </p:pic>
      <p:pic>
        <p:nvPicPr>
          <p:cNvPr id="462" name="Google Shape;462;p37"/>
          <p:cNvPicPr preferRelativeResize="0"/>
          <p:nvPr/>
        </p:nvPicPr>
        <p:blipFill>
          <a:blip r:embed="rId6">
            <a:alphaModFix/>
          </a:blip>
          <a:stretch>
            <a:fillRect/>
          </a:stretch>
        </p:blipFill>
        <p:spPr>
          <a:xfrm>
            <a:off x="2962900" y="3234850"/>
            <a:ext cx="2845658" cy="1757350"/>
          </a:xfrm>
          <a:prstGeom prst="rect">
            <a:avLst/>
          </a:prstGeom>
          <a:noFill/>
          <a:ln>
            <a:noFill/>
          </a:ln>
        </p:spPr>
      </p:pic>
      <p:pic>
        <p:nvPicPr>
          <p:cNvPr id="463" name="Google Shape;463;p37"/>
          <p:cNvPicPr preferRelativeResize="0"/>
          <p:nvPr/>
        </p:nvPicPr>
        <p:blipFill>
          <a:blip r:embed="rId7">
            <a:alphaModFix/>
          </a:blip>
          <a:stretch>
            <a:fillRect/>
          </a:stretch>
        </p:blipFill>
        <p:spPr>
          <a:xfrm>
            <a:off x="5975933" y="3333750"/>
            <a:ext cx="2973804" cy="1809750"/>
          </a:xfrm>
          <a:prstGeom prst="rect">
            <a:avLst/>
          </a:prstGeom>
          <a:noFill/>
          <a:ln>
            <a:noFill/>
          </a:ln>
        </p:spPr>
      </p:pic>
      <p:sp>
        <p:nvSpPr>
          <p:cNvPr id="464" name="Google Shape;464;p37"/>
          <p:cNvSpPr txBox="1"/>
          <p:nvPr/>
        </p:nvSpPr>
        <p:spPr>
          <a:xfrm>
            <a:off x="846100" y="3426750"/>
            <a:ext cx="1757100" cy="369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200">
                <a:latin typeface="Times New Roman"/>
                <a:ea typeface="Times New Roman"/>
                <a:cs typeface="Times New Roman"/>
                <a:sym typeface="Times New Roman"/>
              </a:rPr>
              <a:t>Ever Travelled Abroad</a:t>
            </a:r>
            <a:endParaRPr b="1" sz="1200">
              <a:latin typeface="Times New Roman"/>
              <a:ea typeface="Times New Roman"/>
              <a:cs typeface="Times New Roman"/>
              <a:sym typeface="Times New Roman"/>
            </a:endParaRPr>
          </a:p>
        </p:txBody>
      </p:sp>
      <p:pic>
        <p:nvPicPr>
          <p:cNvPr id="465" name="Google Shape;465;p37"/>
          <p:cNvPicPr preferRelativeResize="0"/>
          <p:nvPr/>
        </p:nvPicPr>
        <p:blipFill>
          <a:blip r:embed="rId8">
            <a:alphaModFix/>
          </a:blip>
          <a:stretch>
            <a:fillRect/>
          </a:stretch>
        </p:blipFill>
        <p:spPr>
          <a:xfrm>
            <a:off x="689100" y="3934675"/>
            <a:ext cx="2167200" cy="877900"/>
          </a:xfrm>
          <a:prstGeom prst="rect">
            <a:avLst/>
          </a:prstGeom>
          <a:noFill/>
          <a:ln>
            <a:noFill/>
          </a:ln>
        </p:spPr>
      </p:pic>
      <p:sp>
        <p:nvSpPr>
          <p:cNvPr id="466" name="Google Shape;466;p37"/>
          <p:cNvSpPr/>
          <p:nvPr/>
        </p:nvSpPr>
        <p:spPr>
          <a:xfrm>
            <a:off x="187775" y="48375"/>
            <a:ext cx="1179600" cy="393600"/>
          </a:xfrm>
          <a:prstGeom prst="roundRect">
            <a:avLst>
              <a:gd fmla="val 16667" name="adj"/>
            </a:avLst>
          </a:prstGeom>
          <a:solidFill>
            <a:srgbClr val="D0E0E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rgbClr val="EB5600"/>
                </a:solidFill>
                <a:latin typeface="Lato"/>
                <a:ea typeface="Lato"/>
                <a:cs typeface="Lato"/>
                <a:sym typeface="Lato"/>
              </a:rPr>
              <a:t>Project Introduction</a:t>
            </a:r>
            <a:endParaRPr b="1" sz="1100">
              <a:solidFill>
                <a:srgbClr val="EB5600"/>
              </a:solidFill>
              <a:latin typeface="Lato"/>
              <a:ea typeface="Lato"/>
              <a:cs typeface="Lato"/>
              <a:sym typeface="Lato"/>
            </a:endParaRPr>
          </a:p>
        </p:txBody>
      </p:sp>
      <p:sp>
        <p:nvSpPr>
          <p:cNvPr id="467" name="Google Shape;467;p37"/>
          <p:cNvSpPr/>
          <p:nvPr/>
        </p:nvSpPr>
        <p:spPr>
          <a:xfrm>
            <a:off x="1484000" y="48375"/>
            <a:ext cx="1179600" cy="393600"/>
          </a:xfrm>
          <a:prstGeom prst="roundRect">
            <a:avLst>
              <a:gd fmla="val 16667" name="adj"/>
            </a:avLst>
          </a:prstGeom>
          <a:solidFill>
            <a:srgbClr val="A2C4C9"/>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100">
                <a:solidFill>
                  <a:srgbClr val="EB5600"/>
                </a:solidFill>
                <a:latin typeface="Lato"/>
                <a:ea typeface="Lato"/>
                <a:cs typeface="Lato"/>
                <a:sym typeface="Lato"/>
              </a:rPr>
              <a:t>Data  Overview</a:t>
            </a:r>
            <a:endParaRPr b="1" sz="1100">
              <a:solidFill>
                <a:srgbClr val="EB5600"/>
              </a:solidFill>
              <a:latin typeface="Lato"/>
              <a:ea typeface="Lato"/>
              <a:cs typeface="Lato"/>
              <a:sym typeface="Lato"/>
            </a:endParaRPr>
          </a:p>
        </p:txBody>
      </p:sp>
      <p:sp>
        <p:nvSpPr>
          <p:cNvPr id="468" name="Google Shape;468;p37"/>
          <p:cNvSpPr/>
          <p:nvPr/>
        </p:nvSpPr>
        <p:spPr>
          <a:xfrm>
            <a:off x="5327888" y="48375"/>
            <a:ext cx="1179600" cy="393600"/>
          </a:xfrm>
          <a:prstGeom prst="roundRect">
            <a:avLst>
              <a:gd fmla="val 16667" name="adj"/>
            </a:avLst>
          </a:prstGeom>
          <a:solidFill>
            <a:srgbClr val="D0E0E3"/>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100">
                <a:solidFill>
                  <a:srgbClr val="EB5600"/>
                </a:solidFill>
                <a:latin typeface="Lato"/>
                <a:ea typeface="Lato"/>
                <a:cs typeface="Lato"/>
                <a:sym typeface="Lato"/>
              </a:rPr>
              <a:t>Conclusion</a:t>
            </a:r>
            <a:endParaRPr b="1" sz="1100">
              <a:solidFill>
                <a:srgbClr val="EB5600"/>
              </a:solidFill>
              <a:latin typeface="Lato"/>
              <a:ea typeface="Lato"/>
              <a:cs typeface="Lato"/>
              <a:sym typeface="Lato"/>
            </a:endParaRPr>
          </a:p>
        </p:txBody>
      </p:sp>
      <p:sp>
        <p:nvSpPr>
          <p:cNvPr id="469" name="Google Shape;469;p37"/>
          <p:cNvSpPr/>
          <p:nvPr/>
        </p:nvSpPr>
        <p:spPr>
          <a:xfrm>
            <a:off x="4054063" y="48375"/>
            <a:ext cx="1179600" cy="393600"/>
          </a:xfrm>
          <a:prstGeom prst="roundRect">
            <a:avLst>
              <a:gd fmla="val 16667" name="adj"/>
            </a:avLst>
          </a:prstGeom>
          <a:solidFill>
            <a:srgbClr val="D0E0E3"/>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100">
                <a:solidFill>
                  <a:srgbClr val="EB5600"/>
                </a:solidFill>
                <a:latin typeface="Lato"/>
                <a:ea typeface="Lato"/>
                <a:cs typeface="Lato"/>
                <a:sym typeface="Lato"/>
              </a:rPr>
              <a:t>Models</a:t>
            </a:r>
            <a:endParaRPr b="1" sz="1100">
              <a:solidFill>
                <a:srgbClr val="EB5600"/>
              </a:solidFill>
              <a:latin typeface="Lato"/>
              <a:ea typeface="Lato"/>
              <a:cs typeface="Lato"/>
              <a:sym typeface="Lato"/>
            </a:endParaRPr>
          </a:p>
        </p:txBody>
      </p:sp>
      <p:sp>
        <p:nvSpPr>
          <p:cNvPr id="470" name="Google Shape;470;p37"/>
          <p:cNvSpPr/>
          <p:nvPr/>
        </p:nvSpPr>
        <p:spPr>
          <a:xfrm>
            <a:off x="6624150" y="48375"/>
            <a:ext cx="1179600" cy="393600"/>
          </a:xfrm>
          <a:prstGeom prst="roundRect">
            <a:avLst>
              <a:gd fmla="val 16667" name="adj"/>
            </a:avLst>
          </a:prstGeom>
          <a:solidFill>
            <a:srgbClr val="D0E0E3"/>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100">
                <a:solidFill>
                  <a:srgbClr val="EB5600"/>
                </a:solidFill>
                <a:latin typeface="Lato"/>
                <a:ea typeface="Lato"/>
                <a:cs typeface="Lato"/>
                <a:sym typeface="Lato"/>
              </a:rPr>
              <a:t>Future</a:t>
            </a:r>
            <a:endParaRPr b="1" sz="1100">
              <a:solidFill>
                <a:srgbClr val="EB5600"/>
              </a:solidFill>
              <a:latin typeface="Lato"/>
              <a:ea typeface="Lato"/>
              <a:cs typeface="Lato"/>
              <a:sym typeface="Lato"/>
            </a:endParaRPr>
          </a:p>
          <a:p>
            <a:pPr indent="0" lvl="0" marL="0" rtl="0" algn="ctr">
              <a:lnSpc>
                <a:spcPct val="115000"/>
              </a:lnSpc>
              <a:spcBef>
                <a:spcPts val="0"/>
              </a:spcBef>
              <a:spcAft>
                <a:spcPts val="0"/>
              </a:spcAft>
              <a:buNone/>
            </a:pPr>
            <a:r>
              <a:rPr b="1" lang="en" sz="1100">
                <a:solidFill>
                  <a:srgbClr val="EB5600"/>
                </a:solidFill>
                <a:latin typeface="Lato"/>
                <a:ea typeface="Lato"/>
                <a:cs typeface="Lato"/>
                <a:sym typeface="Lato"/>
              </a:rPr>
              <a:t>Research</a:t>
            </a:r>
            <a:endParaRPr b="1" sz="1100">
              <a:solidFill>
                <a:srgbClr val="EB5600"/>
              </a:solidFill>
              <a:latin typeface="Lato"/>
              <a:ea typeface="Lato"/>
              <a:cs typeface="Lato"/>
              <a:sym typeface="Lato"/>
            </a:endParaRPr>
          </a:p>
        </p:txBody>
      </p:sp>
      <p:sp>
        <p:nvSpPr>
          <p:cNvPr id="471" name="Google Shape;471;p37"/>
          <p:cNvSpPr/>
          <p:nvPr/>
        </p:nvSpPr>
        <p:spPr>
          <a:xfrm>
            <a:off x="2780225" y="48375"/>
            <a:ext cx="1179600" cy="393600"/>
          </a:xfrm>
          <a:prstGeom prst="roundRect">
            <a:avLst>
              <a:gd fmla="val 16667" name="adj"/>
            </a:avLst>
          </a:prstGeom>
          <a:solidFill>
            <a:srgbClr val="D0E0E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rgbClr val="EB5600"/>
                </a:solidFill>
                <a:latin typeface="Lato"/>
                <a:ea typeface="Lato"/>
                <a:cs typeface="Lato"/>
                <a:sym typeface="Lato"/>
              </a:rPr>
              <a:t>Variable Selection</a:t>
            </a:r>
            <a:endParaRPr b="1" sz="800">
              <a:solidFill>
                <a:srgbClr val="EB5600"/>
              </a:solidFill>
              <a:latin typeface="Lato"/>
              <a:ea typeface="Lato"/>
              <a:cs typeface="Lato"/>
              <a:sym typeface="Lato"/>
            </a:endParaRPr>
          </a:p>
        </p:txBody>
      </p:sp>
      <p:sp>
        <p:nvSpPr>
          <p:cNvPr id="472" name="Google Shape;472;p37"/>
          <p:cNvSpPr/>
          <p:nvPr/>
        </p:nvSpPr>
        <p:spPr>
          <a:xfrm>
            <a:off x="8605650" y="48375"/>
            <a:ext cx="462900" cy="393600"/>
          </a:xfrm>
          <a:prstGeom prst="roundRect">
            <a:avLst>
              <a:gd fmla="val 16667" name="adj"/>
            </a:avLst>
          </a:prstGeom>
          <a:solidFill>
            <a:srgbClr val="D0E0E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rgbClr val="1A1A1A"/>
                </a:solidFill>
                <a:latin typeface="Lato"/>
                <a:ea typeface="Lato"/>
                <a:cs typeface="Lato"/>
                <a:sym typeface="Lato"/>
              </a:rPr>
              <a:t>7</a:t>
            </a:r>
            <a:endParaRPr b="1" sz="1100">
              <a:solidFill>
                <a:srgbClr val="1A1A1A"/>
              </a:solidFill>
              <a:latin typeface="Lato"/>
              <a:ea typeface="Lato"/>
              <a:cs typeface="Lato"/>
              <a:sym typeface="Lato"/>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 name="Shape 476"/>
        <p:cNvGrpSpPr/>
        <p:nvPr/>
      </p:nvGrpSpPr>
      <p:grpSpPr>
        <a:xfrm>
          <a:off x="0" y="0"/>
          <a:ext cx="0" cy="0"/>
          <a:chOff x="0" y="0"/>
          <a:chExt cx="0" cy="0"/>
        </a:xfrm>
      </p:grpSpPr>
      <p:sp>
        <p:nvSpPr>
          <p:cNvPr id="477" name="Google Shape;477;p38"/>
          <p:cNvSpPr txBox="1"/>
          <p:nvPr>
            <p:ph type="title"/>
          </p:nvPr>
        </p:nvSpPr>
        <p:spPr>
          <a:xfrm>
            <a:off x="729450" y="65070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4000"/>
              <a:buFont typeface="Arial"/>
              <a:buNone/>
            </a:pPr>
            <a:r>
              <a:rPr lang="en" sz="2400">
                <a:solidFill>
                  <a:srgbClr val="1A9988"/>
                </a:solidFill>
                <a:latin typeface="Calibri"/>
                <a:ea typeface="Calibri"/>
                <a:cs typeface="Calibri"/>
                <a:sym typeface="Calibri"/>
              </a:rPr>
              <a:t>Feature Selection</a:t>
            </a:r>
            <a:endParaRPr sz="2400">
              <a:solidFill>
                <a:srgbClr val="1A9988"/>
              </a:solidFill>
              <a:latin typeface="Calibri"/>
              <a:ea typeface="Calibri"/>
              <a:cs typeface="Calibri"/>
              <a:sym typeface="Calibri"/>
            </a:endParaRPr>
          </a:p>
        </p:txBody>
      </p:sp>
      <p:pic>
        <p:nvPicPr>
          <p:cNvPr id="478" name="Google Shape;478;p38"/>
          <p:cNvPicPr preferRelativeResize="0"/>
          <p:nvPr/>
        </p:nvPicPr>
        <p:blipFill>
          <a:blip r:embed="rId3">
            <a:alphaModFix/>
          </a:blip>
          <a:stretch>
            <a:fillRect/>
          </a:stretch>
        </p:blipFill>
        <p:spPr>
          <a:xfrm>
            <a:off x="896750" y="2571750"/>
            <a:ext cx="5772150" cy="2190750"/>
          </a:xfrm>
          <a:prstGeom prst="rect">
            <a:avLst/>
          </a:prstGeom>
          <a:noFill/>
          <a:ln>
            <a:noFill/>
          </a:ln>
        </p:spPr>
      </p:pic>
      <p:sp>
        <p:nvSpPr>
          <p:cNvPr id="479" name="Google Shape;479;p38"/>
          <p:cNvSpPr txBox="1"/>
          <p:nvPr>
            <p:ph idx="1" type="body"/>
          </p:nvPr>
        </p:nvSpPr>
        <p:spPr>
          <a:xfrm>
            <a:off x="767900" y="1394625"/>
            <a:ext cx="7080600" cy="997200"/>
          </a:xfrm>
          <a:prstGeom prst="rect">
            <a:avLst/>
          </a:prstGeom>
        </p:spPr>
        <p:txBody>
          <a:bodyPr anchorCtr="0" anchor="t" bIns="91425" lIns="91425" spcFirstLastPara="1" rIns="91425" wrap="square" tIns="91425">
            <a:noAutofit/>
          </a:bodyPr>
          <a:lstStyle/>
          <a:p>
            <a:pPr indent="-311150" lvl="0" marL="457200" rtl="0" algn="l">
              <a:lnSpc>
                <a:spcPct val="115000"/>
              </a:lnSpc>
              <a:spcBef>
                <a:spcPts val="0"/>
              </a:spcBef>
              <a:spcAft>
                <a:spcPts val="0"/>
              </a:spcAft>
              <a:buSzPts val="1300"/>
              <a:buChar char="●"/>
            </a:pPr>
            <a:r>
              <a:rPr lang="en"/>
              <a:t>Ever Travelled Abroad and Annual Income are the most important predictors, followed by Family Members, Age and Frequent Flyer. </a:t>
            </a:r>
            <a:endParaRPr/>
          </a:p>
          <a:p>
            <a:pPr indent="-311150" lvl="0" marL="457200" rtl="0" algn="l">
              <a:lnSpc>
                <a:spcPct val="115000"/>
              </a:lnSpc>
              <a:spcBef>
                <a:spcPts val="0"/>
              </a:spcBef>
              <a:spcAft>
                <a:spcPts val="0"/>
              </a:spcAft>
              <a:buSzPts val="1300"/>
              <a:buChar char="●"/>
            </a:pPr>
            <a:r>
              <a:rPr lang="en"/>
              <a:t>Graduate Or Not, Employment Type and Chronic Diseases seem to be insignificant.</a:t>
            </a:r>
            <a:endParaRPr sz="1400">
              <a:solidFill>
                <a:srgbClr val="000000"/>
              </a:solidFill>
              <a:latin typeface="Times New Roman"/>
              <a:ea typeface="Times New Roman"/>
              <a:cs typeface="Times New Roman"/>
              <a:sym typeface="Times New Roman"/>
            </a:endParaRPr>
          </a:p>
          <a:p>
            <a:pPr indent="0" lvl="0" marL="0" rtl="0" algn="l">
              <a:spcBef>
                <a:spcPts val="0"/>
              </a:spcBef>
              <a:spcAft>
                <a:spcPts val="0"/>
              </a:spcAft>
              <a:buNone/>
            </a:pPr>
            <a:r>
              <a:t/>
            </a:r>
            <a:endParaRPr sz="1400">
              <a:solidFill>
                <a:srgbClr val="000000"/>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sz="1400">
              <a:solidFill>
                <a:srgbClr val="000000"/>
              </a:solidFill>
              <a:latin typeface="Times New Roman"/>
              <a:ea typeface="Times New Roman"/>
              <a:cs typeface="Times New Roman"/>
              <a:sym typeface="Times New Roman"/>
            </a:endParaRPr>
          </a:p>
        </p:txBody>
      </p:sp>
      <p:sp>
        <p:nvSpPr>
          <p:cNvPr id="480" name="Google Shape;480;p38"/>
          <p:cNvSpPr/>
          <p:nvPr/>
        </p:nvSpPr>
        <p:spPr>
          <a:xfrm>
            <a:off x="187775" y="48375"/>
            <a:ext cx="1179600" cy="393600"/>
          </a:xfrm>
          <a:prstGeom prst="roundRect">
            <a:avLst>
              <a:gd fmla="val 16667" name="adj"/>
            </a:avLst>
          </a:prstGeom>
          <a:solidFill>
            <a:srgbClr val="D0E0E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rgbClr val="EB5600"/>
                </a:solidFill>
                <a:latin typeface="Lato"/>
                <a:ea typeface="Lato"/>
                <a:cs typeface="Lato"/>
                <a:sym typeface="Lato"/>
              </a:rPr>
              <a:t>Project Introduction</a:t>
            </a:r>
            <a:endParaRPr b="1" sz="1100">
              <a:solidFill>
                <a:srgbClr val="EB5600"/>
              </a:solidFill>
              <a:latin typeface="Lato"/>
              <a:ea typeface="Lato"/>
              <a:cs typeface="Lato"/>
              <a:sym typeface="Lato"/>
            </a:endParaRPr>
          </a:p>
        </p:txBody>
      </p:sp>
      <p:sp>
        <p:nvSpPr>
          <p:cNvPr id="481" name="Google Shape;481;p38"/>
          <p:cNvSpPr/>
          <p:nvPr/>
        </p:nvSpPr>
        <p:spPr>
          <a:xfrm>
            <a:off x="1484000" y="48375"/>
            <a:ext cx="1179600" cy="393600"/>
          </a:xfrm>
          <a:prstGeom prst="roundRect">
            <a:avLst>
              <a:gd fmla="val 16667" name="adj"/>
            </a:avLst>
          </a:prstGeom>
          <a:solidFill>
            <a:srgbClr val="D0E0E3"/>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100">
                <a:solidFill>
                  <a:srgbClr val="EB5600"/>
                </a:solidFill>
                <a:latin typeface="Lato"/>
                <a:ea typeface="Lato"/>
                <a:cs typeface="Lato"/>
                <a:sym typeface="Lato"/>
              </a:rPr>
              <a:t>Data  Overview</a:t>
            </a:r>
            <a:endParaRPr b="1" sz="1100">
              <a:solidFill>
                <a:srgbClr val="EB5600"/>
              </a:solidFill>
              <a:latin typeface="Lato"/>
              <a:ea typeface="Lato"/>
              <a:cs typeface="Lato"/>
              <a:sym typeface="Lato"/>
            </a:endParaRPr>
          </a:p>
        </p:txBody>
      </p:sp>
      <p:sp>
        <p:nvSpPr>
          <p:cNvPr id="482" name="Google Shape;482;p38"/>
          <p:cNvSpPr/>
          <p:nvPr/>
        </p:nvSpPr>
        <p:spPr>
          <a:xfrm>
            <a:off x="5327888" y="48375"/>
            <a:ext cx="1179600" cy="393600"/>
          </a:xfrm>
          <a:prstGeom prst="roundRect">
            <a:avLst>
              <a:gd fmla="val 16667" name="adj"/>
            </a:avLst>
          </a:prstGeom>
          <a:solidFill>
            <a:srgbClr val="D0E0E3"/>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100">
                <a:solidFill>
                  <a:srgbClr val="EB5600"/>
                </a:solidFill>
                <a:latin typeface="Lato"/>
                <a:ea typeface="Lato"/>
                <a:cs typeface="Lato"/>
                <a:sym typeface="Lato"/>
              </a:rPr>
              <a:t>Conclusion</a:t>
            </a:r>
            <a:endParaRPr b="1" sz="1100">
              <a:solidFill>
                <a:srgbClr val="EB5600"/>
              </a:solidFill>
              <a:latin typeface="Lato"/>
              <a:ea typeface="Lato"/>
              <a:cs typeface="Lato"/>
              <a:sym typeface="Lato"/>
            </a:endParaRPr>
          </a:p>
        </p:txBody>
      </p:sp>
      <p:sp>
        <p:nvSpPr>
          <p:cNvPr id="483" name="Google Shape;483;p38"/>
          <p:cNvSpPr/>
          <p:nvPr/>
        </p:nvSpPr>
        <p:spPr>
          <a:xfrm>
            <a:off x="4054063" y="48375"/>
            <a:ext cx="1179600" cy="393600"/>
          </a:xfrm>
          <a:prstGeom prst="roundRect">
            <a:avLst>
              <a:gd fmla="val 16667" name="adj"/>
            </a:avLst>
          </a:prstGeom>
          <a:solidFill>
            <a:srgbClr val="D0E0E3"/>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100">
                <a:solidFill>
                  <a:srgbClr val="EB5600"/>
                </a:solidFill>
                <a:latin typeface="Lato"/>
                <a:ea typeface="Lato"/>
                <a:cs typeface="Lato"/>
                <a:sym typeface="Lato"/>
              </a:rPr>
              <a:t>Models</a:t>
            </a:r>
            <a:endParaRPr b="1" sz="1100">
              <a:solidFill>
                <a:srgbClr val="EB5600"/>
              </a:solidFill>
              <a:latin typeface="Lato"/>
              <a:ea typeface="Lato"/>
              <a:cs typeface="Lato"/>
              <a:sym typeface="Lato"/>
            </a:endParaRPr>
          </a:p>
        </p:txBody>
      </p:sp>
      <p:sp>
        <p:nvSpPr>
          <p:cNvPr id="484" name="Google Shape;484;p38"/>
          <p:cNvSpPr/>
          <p:nvPr/>
        </p:nvSpPr>
        <p:spPr>
          <a:xfrm>
            <a:off x="6624150" y="48375"/>
            <a:ext cx="1179600" cy="393600"/>
          </a:xfrm>
          <a:prstGeom prst="roundRect">
            <a:avLst>
              <a:gd fmla="val 16667" name="adj"/>
            </a:avLst>
          </a:prstGeom>
          <a:solidFill>
            <a:srgbClr val="D0E0E3"/>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100">
                <a:solidFill>
                  <a:srgbClr val="EB5600"/>
                </a:solidFill>
                <a:latin typeface="Lato"/>
                <a:ea typeface="Lato"/>
                <a:cs typeface="Lato"/>
                <a:sym typeface="Lato"/>
              </a:rPr>
              <a:t>Future</a:t>
            </a:r>
            <a:endParaRPr b="1" sz="1100">
              <a:solidFill>
                <a:srgbClr val="EB5600"/>
              </a:solidFill>
              <a:latin typeface="Lato"/>
              <a:ea typeface="Lato"/>
              <a:cs typeface="Lato"/>
              <a:sym typeface="Lato"/>
            </a:endParaRPr>
          </a:p>
          <a:p>
            <a:pPr indent="0" lvl="0" marL="0" rtl="0" algn="ctr">
              <a:lnSpc>
                <a:spcPct val="115000"/>
              </a:lnSpc>
              <a:spcBef>
                <a:spcPts val="0"/>
              </a:spcBef>
              <a:spcAft>
                <a:spcPts val="0"/>
              </a:spcAft>
              <a:buNone/>
            </a:pPr>
            <a:r>
              <a:rPr b="1" lang="en" sz="1100">
                <a:solidFill>
                  <a:srgbClr val="EB5600"/>
                </a:solidFill>
                <a:latin typeface="Lato"/>
                <a:ea typeface="Lato"/>
                <a:cs typeface="Lato"/>
                <a:sym typeface="Lato"/>
              </a:rPr>
              <a:t>Research</a:t>
            </a:r>
            <a:endParaRPr b="1" sz="1100">
              <a:solidFill>
                <a:srgbClr val="EB5600"/>
              </a:solidFill>
              <a:latin typeface="Lato"/>
              <a:ea typeface="Lato"/>
              <a:cs typeface="Lato"/>
              <a:sym typeface="Lato"/>
            </a:endParaRPr>
          </a:p>
        </p:txBody>
      </p:sp>
      <p:sp>
        <p:nvSpPr>
          <p:cNvPr id="485" name="Google Shape;485;p38"/>
          <p:cNvSpPr/>
          <p:nvPr/>
        </p:nvSpPr>
        <p:spPr>
          <a:xfrm>
            <a:off x="2780225" y="48375"/>
            <a:ext cx="1179600" cy="393600"/>
          </a:xfrm>
          <a:prstGeom prst="roundRect">
            <a:avLst>
              <a:gd fmla="val 16667" name="adj"/>
            </a:avLst>
          </a:prstGeom>
          <a:solidFill>
            <a:srgbClr val="A2C4C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rgbClr val="EB5600"/>
                </a:solidFill>
                <a:latin typeface="Lato"/>
                <a:ea typeface="Lato"/>
                <a:cs typeface="Lato"/>
                <a:sym typeface="Lato"/>
              </a:rPr>
              <a:t>Variable Selection</a:t>
            </a:r>
            <a:endParaRPr b="1" sz="800">
              <a:solidFill>
                <a:srgbClr val="EB5600"/>
              </a:solidFill>
              <a:latin typeface="Lato"/>
              <a:ea typeface="Lato"/>
              <a:cs typeface="Lato"/>
              <a:sym typeface="Lato"/>
            </a:endParaRPr>
          </a:p>
        </p:txBody>
      </p:sp>
      <p:sp>
        <p:nvSpPr>
          <p:cNvPr id="486" name="Google Shape;486;p38"/>
          <p:cNvSpPr/>
          <p:nvPr/>
        </p:nvSpPr>
        <p:spPr>
          <a:xfrm>
            <a:off x="8605650" y="48375"/>
            <a:ext cx="462900" cy="393600"/>
          </a:xfrm>
          <a:prstGeom prst="roundRect">
            <a:avLst>
              <a:gd fmla="val 16667" name="adj"/>
            </a:avLst>
          </a:prstGeom>
          <a:solidFill>
            <a:srgbClr val="D0E0E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rgbClr val="1A1A1A"/>
                </a:solidFill>
                <a:latin typeface="Lato"/>
                <a:ea typeface="Lato"/>
                <a:cs typeface="Lato"/>
                <a:sym typeface="Lato"/>
              </a:rPr>
              <a:t>8</a:t>
            </a:r>
            <a:endParaRPr b="1" sz="1100">
              <a:solidFill>
                <a:srgbClr val="1A1A1A"/>
              </a:solidFill>
              <a:latin typeface="Lato"/>
              <a:ea typeface="Lato"/>
              <a:cs typeface="Lato"/>
              <a:sym typeface="Lato"/>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sp>
        <p:nvSpPr>
          <p:cNvPr id="491" name="Google Shape;491;p3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Logistic Regression</a:t>
            </a:r>
            <a:endParaRPr/>
          </a:p>
        </p:txBody>
      </p:sp>
      <p:sp>
        <p:nvSpPr>
          <p:cNvPr id="492" name="Google Shape;492;p39"/>
          <p:cNvSpPr txBox="1"/>
          <p:nvPr>
            <p:ph idx="1" type="body"/>
          </p:nvPr>
        </p:nvSpPr>
        <p:spPr>
          <a:xfrm>
            <a:off x="723500" y="2151975"/>
            <a:ext cx="2339100" cy="2686800"/>
          </a:xfrm>
          <a:prstGeom prst="rect">
            <a:avLst/>
          </a:prstGeom>
          <a:ln cap="flat" cmpd="sng" w="19050">
            <a:solidFill>
              <a:schemeClr val="lt1"/>
            </a:solidFill>
            <a:prstDash val="solid"/>
            <a:round/>
            <a:headEnd len="sm" w="sm" type="none"/>
            <a:tailEnd len="sm" w="sm" type="none"/>
          </a:ln>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en" sz="1900"/>
              <a:t>All predictors</a:t>
            </a:r>
            <a:endParaRPr sz="1900"/>
          </a:p>
          <a:p>
            <a:pPr indent="0" lvl="0" marL="0" rtl="0" algn="l">
              <a:spcBef>
                <a:spcPts val="1200"/>
              </a:spcBef>
              <a:spcAft>
                <a:spcPts val="0"/>
              </a:spcAft>
              <a:buNone/>
            </a:pPr>
            <a:r>
              <a:rPr lang="en" sz="1900"/>
              <a:t>Test Accuracy : 76.63%</a:t>
            </a:r>
            <a:endParaRPr sz="1900"/>
          </a:p>
          <a:p>
            <a:pPr indent="0" lvl="0" marL="0" rtl="0" algn="l">
              <a:spcBef>
                <a:spcPts val="1200"/>
              </a:spcBef>
              <a:spcAft>
                <a:spcPts val="0"/>
              </a:spcAft>
              <a:buNone/>
            </a:pPr>
            <a:r>
              <a:rPr lang="en" sz="1400">
                <a:solidFill>
                  <a:srgbClr val="000000"/>
                </a:solidFill>
              </a:rPr>
              <a:t>(EverTravelledAbroad, AnnualIncome, </a:t>
            </a:r>
            <a:endParaRPr sz="1400">
              <a:solidFill>
                <a:srgbClr val="000000"/>
              </a:solidFill>
            </a:endParaRPr>
          </a:p>
          <a:p>
            <a:pPr indent="0" lvl="0" marL="0" rtl="0" algn="l">
              <a:spcBef>
                <a:spcPts val="0"/>
              </a:spcBef>
              <a:spcAft>
                <a:spcPts val="0"/>
              </a:spcAft>
              <a:buNone/>
            </a:pPr>
            <a:r>
              <a:rPr lang="en" sz="1400">
                <a:solidFill>
                  <a:srgbClr val="000000"/>
                </a:solidFill>
              </a:rPr>
              <a:t>FamilyMembers, </a:t>
            </a:r>
            <a:endParaRPr sz="1400">
              <a:solidFill>
                <a:srgbClr val="000000"/>
              </a:solidFill>
            </a:endParaRPr>
          </a:p>
          <a:p>
            <a:pPr indent="0" lvl="0" marL="0" rtl="0" algn="l">
              <a:spcBef>
                <a:spcPts val="0"/>
              </a:spcBef>
              <a:spcAft>
                <a:spcPts val="0"/>
              </a:spcAft>
              <a:buNone/>
            </a:pPr>
            <a:r>
              <a:rPr lang="en" sz="1400">
                <a:solidFill>
                  <a:srgbClr val="000000"/>
                </a:solidFill>
              </a:rPr>
              <a:t>Age, </a:t>
            </a:r>
            <a:endParaRPr sz="1400">
              <a:solidFill>
                <a:srgbClr val="000000"/>
              </a:solidFill>
            </a:endParaRPr>
          </a:p>
          <a:p>
            <a:pPr indent="0" lvl="0" marL="0" rtl="0" algn="l">
              <a:spcBef>
                <a:spcPts val="0"/>
              </a:spcBef>
              <a:spcAft>
                <a:spcPts val="0"/>
              </a:spcAft>
              <a:buNone/>
            </a:pPr>
            <a:r>
              <a:rPr lang="en" sz="1400">
                <a:solidFill>
                  <a:srgbClr val="000000"/>
                </a:solidFill>
              </a:rPr>
              <a:t>FrequentFlyer, </a:t>
            </a:r>
            <a:endParaRPr sz="1400">
              <a:solidFill>
                <a:srgbClr val="000000"/>
              </a:solidFill>
            </a:endParaRPr>
          </a:p>
          <a:p>
            <a:pPr indent="0" lvl="0" marL="0" rtl="0" algn="l">
              <a:spcBef>
                <a:spcPts val="0"/>
              </a:spcBef>
              <a:spcAft>
                <a:spcPts val="0"/>
              </a:spcAft>
              <a:buNone/>
            </a:pPr>
            <a:r>
              <a:rPr lang="en" sz="1400">
                <a:solidFill>
                  <a:srgbClr val="000000"/>
                </a:solidFill>
              </a:rPr>
              <a:t>Graduate Or Not,</a:t>
            </a:r>
            <a:endParaRPr sz="1400">
              <a:solidFill>
                <a:srgbClr val="000000"/>
              </a:solidFill>
            </a:endParaRPr>
          </a:p>
          <a:p>
            <a:pPr indent="0" lvl="0" marL="0" rtl="0" algn="l">
              <a:spcBef>
                <a:spcPts val="0"/>
              </a:spcBef>
              <a:spcAft>
                <a:spcPts val="0"/>
              </a:spcAft>
              <a:buNone/>
            </a:pPr>
            <a:r>
              <a:rPr lang="en" sz="1400">
                <a:solidFill>
                  <a:srgbClr val="000000"/>
                </a:solidFill>
              </a:rPr>
              <a:t>Employment type,</a:t>
            </a:r>
            <a:endParaRPr sz="1400">
              <a:solidFill>
                <a:srgbClr val="000000"/>
              </a:solidFill>
            </a:endParaRPr>
          </a:p>
          <a:p>
            <a:pPr indent="0" lvl="0" marL="0" rtl="0" algn="l">
              <a:spcBef>
                <a:spcPts val="0"/>
              </a:spcBef>
              <a:spcAft>
                <a:spcPts val="0"/>
              </a:spcAft>
              <a:buNone/>
            </a:pPr>
            <a:r>
              <a:rPr lang="en" sz="1400">
                <a:solidFill>
                  <a:srgbClr val="000000"/>
                </a:solidFill>
              </a:rPr>
              <a:t>Chronic Diseases)</a:t>
            </a:r>
            <a:endParaRPr sz="1642"/>
          </a:p>
          <a:p>
            <a:pPr indent="0" lvl="0" marL="0" rtl="0" algn="l">
              <a:spcBef>
                <a:spcPts val="0"/>
              </a:spcBef>
              <a:spcAft>
                <a:spcPts val="1200"/>
              </a:spcAft>
              <a:buNone/>
            </a:pPr>
            <a:r>
              <a:t/>
            </a:r>
            <a:endParaRPr/>
          </a:p>
        </p:txBody>
      </p:sp>
      <p:sp>
        <p:nvSpPr>
          <p:cNvPr id="493" name="Google Shape;493;p39"/>
          <p:cNvSpPr txBox="1"/>
          <p:nvPr>
            <p:ph idx="1" type="body"/>
          </p:nvPr>
        </p:nvSpPr>
        <p:spPr>
          <a:xfrm>
            <a:off x="3404250" y="2151900"/>
            <a:ext cx="2339100" cy="26868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en" sz="1624"/>
              <a:t>5  predictors</a:t>
            </a:r>
            <a:endParaRPr sz="1624"/>
          </a:p>
          <a:p>
            <a:pPr indent="0" lvl="0" marL="0" rtl="0" algn="l">
              <a:spcBef>
                <a:spcPts val="1200"/>
              </a:spcBef>
              <a:spcAft>
                <a:spcPts val="0"/>
              </a:spcAft>
              <a:buNone/>
            </a:pPr>
            <a:r>
              <a:rPr lang="en" sz="1624"/>
              <a:t>Test Accuracy : 77.14%</a:t>
            </a:r>
            <a:endParaRPr sz="1624"/>
          </a:p>
          <a:p>
            <a:pPr indent="0" lvl="0" marL="0" rtl="0" algn="l">
              <a:spcBef>
                <a:spcPts val="1200"/>
              </a:spcBef>
              <a:spcAft>
                <a:spcPts val="0"/>
              </a:spcAft>
              <a:buNone/>
            </a:pPr>
            <a:r>
              <a:rPr lang="en" sz="1400">
                <a:solidFill>
                  <a:srgbClr val="000000"/>
                </a:solidFill>
              </a:rPr>
              <a:t>(EverTravelledAbroad, AnnualIncome, FamilyMembers, </a:t>
            </a:r>
            <a:endParaRPr sz="1400">
              <a:solidFill>
                <a:srgbClr val="000000"/>
              </a:solidFill>
            </a:endParaRPr>
          </a:p>
          <a:p>
            <a:pPr indent="0" lvl="0" marL="0" rtl="0" algn="l">
              <a:spcBef>
                <a:spcPts val="0"/>
              </a:spcBef>
              <a:spcAft>
                <a:spcPts val="0"/>
              </a:spcAft>
              <a:buNone/>
            </a:pPr>
            <a:r>
              <a:rPr lang="en">
                <a:solidFill>
                  <a:srgbClr val="000000"/>
                </a:solidFill>
              </a:rPr>
              <a:t>Age, </a:t>
            </a:r>
            <a:endParaRPr>
              <a:solidFill>
                <a:srgbClr val="000000"/>
              </a:solidFill>
            </a:endParaRPr>
          </a:p>
          <a:p>
            <a:pPr indent="0" lvl="0" marL="0" rtl="0" algn="l">
              <a:spcBef>
                <a:spcPts val="0"/>
              </a:spcBef>
              <a:spcAft>
                <a:spcPts val="0"/>
              </a:spcAft>
              <a:buNone/>
            </a:pPr>
            <a:r>
              <a:rPr lang="en">
                <a:solidFill>
                  <a:srgbClr val="000000"/>
                </a:solidFill>
              </a:rPr>
              <a:t>FrequentFlyer.)</a:t>
            </a:r>
            <a:endParaRPr sz="1400"/>
          </a:p>
          <a:p>
            <a:pPr indent="0" lvl="0" marL="0" rtl="0" algn="l">
              <a:spcBef>
                <a:spcPts val="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
        <p:nvSpPr>
          <p:cNvPr id="494" name="Google Shape;494;p39"/>
          <p:cNvSpPr txBox="1"/>
          <p:nvPr>
            <p:ph idx="1" type="body"/>
          </p:nvPr>
        </p:nvSpPr>
        <p:spPr>
          <a:xfrm>
            <a:off x="6085000" y="2151975"/>
            <a:ext cx="2339100" cy="22611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sz="1500"/>
              <a:t>3  predictors</a:t>
            </a:r>
            <a:endParaRPr sz="1500"/>
          </a:p>
          <a:p>
            <a:pPr indent="0" lvl="0" marL="0" rtl="0" algn="l">
              <a:spcBef>
                <a:spcPts val="1200"/>
              </a:spcBef>
              <a:spcAft>
                <a:spcPts val="0"/>
              </a:spcAft>
              <a:buNone/>
            </a:pPr>
            <a:r>
              <a:rPr lang="en" sz="1500"/>
              <a:t>Test Accuracy : 76.38%</a:t>
            </a:r>
            <a:endParaRPr sz="1500"/>
          </a:p>
          <a:p>
            <a:pPr indent="0" lvl="0" marL="0" rtl="0" algn="l">
              <a:spcBef>
                <a:spcPts val="1200"/>
              </a:spcBef>
              <a:spcAft>
                <a:spcPts val="0"/>
              </a:spcAft>
              <a:buNone/>
            </a:pPr>
            <a:r>
              <a:rPr lang="en">
                <a:solidFill>
                  <a:srgbClr val="000000"/>
                </a:solidFill>
              </a:rPr>
              <a:t>(EverTravelledAbroad, AnnualIncome, FamilyMembers)</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
        <p:nvSpPr>
          <p:cNvPr id="495" name="Google Shape;495;p39"/>
          <p:cNvSpPr txBox="1"/>
          <p:nvPr>
            <p:ph type="title"/>
          </p:nvPr>
        </p:nvSpPr>
        <p:spPr>
          <a:xfrm>
            <a:off x="729450" y="65070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4000"/>
              <a:buFont typeface="Arial"/>
              <a:buNone/>
            </a:pPr>
            <a:r>
              <a:rPr lang="en" sz="2400">
                <a:solidFill>
                  <a:srgbClr val="1A9988"/>
                </a:solidFill>
                <a:latin typeface="Calibri"/>
                <a:ea typeface="Calibri"/>
                <a:cs typeface="Calibri"/>
                <a:sym typeface="Calibri"/>
              </a:rPr>
              <a:t>Models</a:t>
            </a:r>
            <a:endParaRPr sz="2400">
              <a:solidFill>
                <a:srgbClr val="1A9988"/>
              </a:solidFill>
              <a:latin typeface="Calibri"/>
              <a:ea typeface="Calibri"/>
              <a:cs typeface="Calibri"/>
              <a:sym typeface="Calibri"/>
            </a:endParaRPr>
          </a:p>
        </p:txBody>
      </p:sp>
      <p:sp>
        <p:nvSpPr>
          <p:cNvPr id="496" name="Google Shape;496;p39"/>
          <p:cNvSpPr/>
          <p:nvPr/>
        </p:nvSpPr>
        <p:spPr>
          <a:xfrm>
            <a:off x="187775" y="48375"/>
            <a:ext cx="1179600" cy="393600"/>
          </a:xfrm>
          <a:prstGeom prst="roundRect">
            <a:avLst>
              <a:gd fmla="val 16667" name="adj"/>
            </a:avLst>
          </a:prstGeom>
          <a:solidFill>
            <a:srgbClr val="D0E0E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rgbClr val="EB5600"/>
                </a:solidFill>
                <a:latin typeface="Lato"/>
                <a:ea typeface="Lato"/>
                <a:cs typeface="Lato"/>
                <a:sym typeface="Lato"/>
              </a:rPr>
              <a:t>Project Introduction</a:t>
            </a:r>
            <a:endParaRPr b="1" sz="1100">
              <a:solidFill>
                <a:srgbClr val="EB5600"/>
              </a:solidFill>
              <a:latin typeface="Lato"/>
              <a:ea typeface="Lato"/>
              <a:cs typeface="Lato"/>
              <a:sym typeface="Lato"/>
            </a:endParaRPr>
          </a:p>
        </p:txBody>
      </p:sp>
      <p:sp>
        <p:nvSpPr>
          <p:cNvPr id="497" name="Google Shape;497;p39"/>
          <p:cNvSpPr/>
          <p:nvPr/>
        </p:nvSpPr>
        <p:spPr>
          <a:xfrm>
            <a:off x="1484000" y="48375"/>
            <a:ext cx="1179600" cy="393600"/>
          </a:xfrm>
          <a:prstGeom prst="roundRect">
            <a:avLst>
              <a:gd fmla="val 16667" name="adj"/>
            </a:avLst>
          </a:prstGeom>
          <a:solidFill>
            <a:srgbClr val="D0E0E3"/>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100">
                <a:solidFill>
                  <a:srgbClr val="EB5600"/>
                </a:solidFill>
                <a:latin typeface="Lato"/>
                <a:ea typeface="Lato"/>
                <a:cs typeface="Lato"/>
                <a:sym typeface="Lato"/>
              </a:rPr>
              <a:t>Data  Overview</a:t>
            </a:r>
            <a:endParaRPr b="1" sz="1100">
              <a:solidFill>
                <a:srgbClr val="EB5600"/>
              </a:solidFill>
              <a:latin typeface="Lato"/>
              <a:ea typeface="Lato"/>
              <a:cs typeface="Lato"/>
              <a:sym typeface="Lato"/>
            </a:endParaRPr>
          </a:p>
        </p:txBody>
      </p:sp>
      <p:sp>
        <p:nvSpPr>
          <p:cNvPr id="498" name="Google Shape;498;p39"/>
          <p:cNvSpPr/>
          <p:nvPr/>
        </p:nvSpPr>
        <p:spPr>
          <a:xfrm>
            <a:off x="5327888" y="48375"/>
            <a:ext cx="1179600" cy="393600"/>
          </a:xfrm>
          <a:prstGeom prst="roundRect">
            <a:avLst>
              <a:gd fmla="val 16667" name="adj"/>
            </a:avLst>
          </a:prstGeom>
          <a:solidFill>
            <a:srgbClr val="D0E0E3"/>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100">
                <a:solidFill>
                  <a:srgbClr val="EB5600"/>
                </a:solidFill>
                <a:latin typeface="Lato"/>
                <a:ea typeface="Lato"/>
                <a:cs typeface="Lato"/>
                <a:sym typeface="Lato"/>
              </a:rPr>
              <a:t>Conclusion</a:t>
            </a:r>
            <a:endParaRPr b="1" sz="1100">
              <a:solidFill>
                <a:srgbClr val="EB5600"/>
              </a:solidFill>
              <a:latin typeface="Lato"/>
              <a:ea typeface="Lato"/>
              <a:cs typeface="Lato"/>
              <a:sym typeface="Lato"/>
            </a:endParaRPr>
          </a:p>
        </p:txBody>
      </p:sp>
      <p:sp>
        <p:nvSpPr>
          <p:cNvPr id="499" name="Google Shape;499;p39"/>
          <p:cNvSpPr/>
          <p:nvPr/>
        </p:nvSpPr>
        <p:spPr>
          <a:xfrm>
            <a:off x="4054063" y="48375"/>
            <a:ext cx="1179600" cy="393600"/>
          </a:xfrm>
          <a:prstGeom prst="roundRect">
            <a:avLst>
              <a:gd fmla="val 16667" name="adj"/>
            </a:avLst>
          </a:prstGeom>
          <a:solidFill>
            <a:srgbClr val="A2C4C9"/>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100">
                <a:solidFill>
                  <a:srgbClr val="EB5600"/>
                </a:solidFill>
                <a:latin typeface="Lato"/>
                <a:ea typeface="Lato"/>
                <a:cs typeface="Lato"/>
                <a:sym typeface="Lato"/>
              </a:rPr>
              <a:t>Models</a:t>
            </a:r>
            <a:endParaRPr b="1" sz="1100">
              <a:solidFill>
                <a:srgbClr val="EB5600"/>
              </a:solidFill>
              <a:latin typeface="Lato"/>
              <a:ea typeface="Lato"/>
              <a:cs typeface="Lato"/>
              <a:sym typeface="Lato"/>
            </a:endParaRPr>
          </a:p>
        </p:txBody>
      </p:sp>
      <p:sp>
        <p:nvSpPr>
          <p:cNvPr id="500" name="Google Shape;500;p39"/>
          <p:cNvSpPr/>
          <p:nvPr/>
        </p:nvSpPr>
        <p:spPr>
          <a:xfrm>
            <a:off x="6624150" y="48375"/>
            <a:ext cx="1179600" cy="393600"/>
          </a:xfrm>
          <a:prstGeom prst="roundRect">
            <a:avLst>
              <a:gd fmla="val 16667" name="adj"/>
            </a:avLst>
          </a:prstGeom>
          <a:solidFill>
            <a:srgbClr val="D0E0E3"/>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100">
                <a:solidFill>
                  <a:srgbClr val="EB5600"/>
                </a:solidFill>
                <a:latin typeface="Lato"/>
                <a:ea typeface="Lato"/>
                <a:cs typeface="Lato"/>
                <a:sym typeface="Lato"/>
              </a:rPr>
              <a:t>Future</a:t>
            </a:r>
            <a:endParaRPr b="1" sz="1100">
              <a:solidFill>
                <a:srgbClr val="EB5600"/>
              </a:solidFill>
              <a:latin typeface="Lato"/>
              <a:ea typeface="Lato"/>
              <a:cs typeface="Lato"/>
              <a:sym typeface="Lato"/>
            </a:endParaRPr>
          </a:p>
          <a:p>
            <a:pPr indent="0" lvl="0" marL="0" rtl="0" algn="ctr">
              <a:lnSpc>
                <a:spcPct val="115000"/>
              </a:lnSpc>
              <a:spcBef>
                <a:spcPts val="0"/>
              </a:spcBef>
              <a:spcAft>
                <a:spcPts val="0"/>
              </a:spcAft>
              <a:buNone/>
            </a:pPr>
            <a:r>
              <a:rPr b="1" lang="en" sz="1100">
                <a:solidFill>
                  <a:srgbClr val="EB5600"/>
                </a:solidFill>
                <a:latin typeface="Lato"/>
                <a:ea typeface="Lato"/>
                <a:cs typeface="Lato"/>
                <a:sym typeface="Lato"/>
              </a:rPr>
              <a:t>Research</a:t>
            </a:r>
            <a:endParaRPr b="1" sz="1100">
              <a:solidFill>
                <a:srgbClr val="EB5600"/>
              </a:solidFill>
              <a:latin typeface="Lato"/>
              <a:ea typeface="Lato"/>
              <a:cs typeface="Lato"/>
              <a:sym typeface="Lato"/>
            </a:endParaRPr>
          </a:p>
        </p:txBody>
      </p:sp>
      <p:sp>
        <p:nvSpPr>
          <p:cNvPr id="501" name="Google Shape;501;p39"/>
          <p:cNvSpPr/>
          <p:nvPr/>
        </p:nvSpPr>
        <p:spPr>
          <a:xfrm>
            <a:off x="2780225" y="48375"/>
            <a:ext cx="1179600" cy="393600"/>
          </a:xfrm>
          <a:prstGeom prst="roundRect">
            <a:avLst>
              <a:gd fmla="val 16667" name="adj"/>
            </a:avLst>
          </a:prstGeom>
          <a:solidFill>
            <a:srgbClr val="D0E0E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rgbClr val="EB5600"/>
                </a:solidFill>
                <a:latin typeface="Lato"/>
                <a:ea typeface="Lato"/>
                <a:cs typeface="Lato"/>
                <a:sym typeface="Lato"/>
              </a:rPr>
              <a:t>Variable Selection</a:t>
            </a:r>
            <a:endParaRPr b="1" sz="800">
              <a:solidFill>
                <a:srgbClr val="EB5600"/>
              </a:solidFill>
              <a:latin typeface="Lato"/>
              <a:ea typeface="Lato"/>
              <a:cs typeface="Lato"/>
              <a:sym typeface="Lato"/>
            </a:endParaRPr>
          </a:p>
        </p:txBody>
      </p:sp>
      <p:sp>
        <p:nvSpPr>
          <p:cNvPr id="502" name="Google Shape;502;p39"/>
          <p:cNvSpPr/>
          <p:nvPr/>
        </p:nvSpPr>
        <p:spPr>
          <a:xfrm>
            <a:off x="8605650" y="48375"/>
            <a:ext cx="462900" cy="393600"/>
          </a:xfrm>
          <a:prstGeom prst="roundRect">
            <a:avLst>
              <a:gd fmla="val 16667" name="adj"/>
            </a:avLst>
          </a:prstGeom>
          <a:solidFill>
            <a:srgbClr val="D0E0E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rgbClr val="1A1A1A"/>
                </a:solidFill>
                <a:latin typeface="Lato"/>
                <a:ea typeface="Lato"/>
                <a:cs typeface="Lato"/>
                <a:sym typeface="Lato"/>
              </a:rPr>
              <a:t>9</a:t>
            </a:r>
            <a:endParaRPr b="1" sz="1100">
              <a:solidFill>
                <a:srgbClr val="1A1A1A"/>
              </a:solidFill>
              <a:latin typeface="Lato"/>
              <a:ea typeface="Lato"/>
              <a:cs typeface="Lato"/>
              <a:sym typeface="Lato"/>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6" name="Shape 506"/>
        <p:cNvGrpSpPr/>
        <p:nvPr/>
      </p:nvGrpSpPr>
      <p:grpSpPr>
        <a:xfrm>
          <a:off x="0" y="0"/>
          <a:ext cx="0" cy="0"/>
          <a:chOff x="0" y="0"/>
          <a:chExt cx="0" cy="0"/>
        </a:xfrm>
      </p:grpSpPr>
      <p:pic>
        <p:nvPicPr>
          <p:cNvPr id="507" name="Google Shape;507;p40"/>
          <p:cNvPicPr preferRelativeResize="0"/>
          <p:nvPr/>
        </p:nvPicPr>
        <p:blipFill>
          <a:blip r:embed="rId3">
            <a:alphaModFix/>
          </a:blip>
          <a:stretch>
            <a:fillRect/>
          </a:stretch>
        </p:blipFill>
        <p:spPr>
          <a:xfrm>
            <a:off x="-246475" y="818606"/>
            <a:ext cx="7688698" cy="4324892"/>
          </a:xfrm>
          <a:prstGeom prst="rect">
            <a:avLst/>
          </a:prstGeom>
          <a:noFill/>
          <a:ln>
            <a:noFill/>
          </a:ln>
        </p:spPr>
      </p:pic>
      <p:sp>
        <p:nvSpPr>
          <p:cNvPr id="508" name="Google Shape;508;p40"/>
          <p:cNvSpPr txBox="1"/>
          <p:nvPr>
            <p:ph type="title"/>
          </p:nvPr>
        </p:nvSpPr>
        <p:spPr>
          <a:xfrm>
            <a:off x="727650" y="10757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Logistic Regression-Neural network model</a:t>
            </a:r>
            <a:endParaRPr/>
          </a:p>
        </p:txBody>
      </p:sp>
      <p:sp>
        <p:nvSpPr>
          <p:cNvPr id="509" name="Google Shape;509;p40"/>
          <p:cNvSpPr txBox="1"/>
          <p:nvPr/>
        </p:nvSpPr>
        <p:spPr>
          <a:xfrm>
            <a:off x="6424125" y="1994425"/>
            <a:ext cx="26445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Learning rate:10%</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Initial weight:0.01</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Initial bias:0.00</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Sigmoid activation function</a:t>
            </a:r>
            <a:endParaRPr>
              <a:latin typeface="Lato"/>
              <a:ea typeface="Lato"/>
              <a:cs typeface="Lato"/>
              <a:sym typeface="Lato"/>
            </a:endParaRPr>
          </a:p>
        </p:txBody>
      </p:sp>
      <p:sp>
        <p:nvSpPr>
          <p:cNvPr id="510" name="Google Shape;510;p40"/>
          <p:cNvSpPr/>
          <p:nvPr/>
        </p:nvSpPr>
        <p:spPr>
          <a:xfrm>
            <a:off x="187775" y="48375"/>
            <a:ext cx="1179600" cy="393600"/>
          </a:xfrm>
          <a:prstGeom prst="roundRect">
            <a:avLst>
              <a:gd fmla="val 16667" name="adj"/>
            </a:avLst>
          </a:prstGeom>
          <a:solidFill>
            <a:srgbClr val="D0E0E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rgbClr val="EB5600"/>
                </a:solidFill>
                <a:latin typeface="Lato"/>
                <a:ea typeface="Lato"/>
                <a:cs typeface="Lato"/>
                <a:sym typeface="Lato"/>
              </a:rPr>
              <a:t>Project Introduction</a:t>
            </a:r>
            <a:endParaRPr b="1" sz="1100">
              <a:solidFill>
                <a:srgbClr val="EB5600"/>
              </a:solidFill>
              <a:latin typeface="Lato"/>
              <a:ea typeface="Lato"/>
              <a:cs typeface="Lato"/>
              <a:sym typeface="Lato"/>
            </a:endParaRPr>
          </a:p>
        </p:txBody>
      </p:sp>
      <p:sp>
        <p:nvSpPr>
          <p:cNvPr id="511" name="Google Shape;511;p40"/>
          <p:cNvSpPr/>
          <p:nvPr/>
        </p:nvSpPr>
        <p:spPr>
          <a:xfrm>
            <a:off x="1484000" y="48375"/>
            <a:ext cx="1179600" cy="393600"/>
          </a:xfrm>
          <a:prstGeom prst="roundRect">
            <a:avLst>
              <a:gd fmla="val 16667" name="adj"/>
            </a:avLst>
          </a:prstGeom>
          <a:solidFill>
            <a:srgbClr val="D0E0E3"/>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100">
                <a:solidFill>
                  <a:srgbClr val="EB5600"/>
                </a:solidFill>
                <a:latin typeface="Lato"/>
                <a:ea typeface="Lato"/>
                <a:cs typeface="Lato"/>
                <a:sym typeface="Lato"/>
              </a:rPr>
              <a:t>Data  Overview</a:t>
            </a:r>
            <a:endParaRPr b="1" sz="1100">
              <a:solidFill>
                <a:srgbClr val="EB5600"/>
              </a:solidFill>
              <a:latin typeface="Lato"/>
              <a:ea typeface="Lato"/>
              <a:cs typeface="Lato"/>
              <a:sym typeface="Lato"/>
            </a:endParaRPr>
          </a:p>
        </p:txBody>
      </p:sp>
      <p:sp>
        <p:nvSpPr>
          <p:cNvPr id="512" name="Google Shape;512;p40"/>
          <p:cNvSpPr/>
          <p:nvPr/>
        </p:nvSpPr>
        <p:spPr>
          <a:xfrm>
            <a:off x="5327888" y="48375"/>
            <a:ext cx="1179600" cy="393600"/>
          </a:xfrm>
          <a:prstGeom prst="roundRect">
            <a:avLst>
              <a:gd fmla="val 16667" name="adj"/>
            </a:avLst>
          </a:prstGeom>
          <a:solidFill>
            <a:srgbClr val="D0E0E3"/>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100">
                <a:solidFill>
                  <a:srgbClr val="EB5600"/>
                </a:solidFill>
                <a:latin typeface="Lato"/>
                <a:ea typeface="Lato"/>
                <a:cs typeface="Lato"/>
                <a:sym typeface="Lato"/>
              </a:rPr>
              <a:t>Conclusion</a:t>
            </a:r>
            <a:endParaRPr b="1" sz="1100">
              <a:solidFill>
                <a:srgbClr val="EB5600"/>
              </a:solidFill>
              <a:latin typeface="Lato"/>
              <a:ea typeface="Lato"/>
              <a:cs typeface="Lato"/>
              <a:sym typeface="Lato"/>
            </a:endParaRPr>
          </a:p>
        </p:txBody>
      </p:sp>
      <p:sp>
        <p:nvSpPr>
          <p:cNvPr id="513" name="Google Shape;513;p40"/>
          <p:cNvSpPr/>
          <p:nvPr/>
        </p:nvSpPr>
        <p:spPr>
          <a:xfrm>
            <a:off x="4054063" y="48375"/>
            <a:ext cx="1179600" cy="393600"/>
          </a:xfrm>
          <a:prstGeom prst="roundRect">
            <a:avLst>
              <a:gd fmla="val 16667" name="adj"/>
            </a:avLst>
          </a:prstGeom>
          <a:solidFill>
            <a:srgbClr val="A2C4C9"/>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100">
                <a:solidFill>
                  <a:srgbClr val="EB5600"/>
                </a:solidFill>
                <a:latin typeface="Lato"/>
                <a:ea typeface="Lato"/>
                <a:cs typeface="Lato"/>
                <a:sym typeface="Lato"/>
              </a:rPr>
              <a:t>Models</a:t>
            </a:r>
            <a:endParaRPr b="1" sz="1100">
              <a:solidFill>
                <a:srgbClr val="EB5600"/>
              </a:solidFill>
              <a:latin typeface="Lato"/>
              <a:ea typeface="Lato"/>
              <a:cs typeface="Lato"/>
              <a:sym typeface="Lato"/>
            </a:endParaRPr>
          </a:p>
        </p:txBody>
      </p:sp>
      <p:sp>
        <p:nvSpPr>
          <p:cNvPr id="514" name="Google Shape;514;p40"/>
          <p:cNvSpPr/>
          <p:nvPr/>
        </p:nvSpPr>
        <p:spPr>
          <a:xfrm>
            <a:off x="6624150" y="48375"/>
            <a:ext cx="1179600" cy="393600"/>
          </a:xfrm>
          <a:prstGeom prst="roundRect">
            <a:avLst>
              <a:gd fmla="val 16667" name="adj"/>
            </a:avLst>
          </a:prstGeom>
          <a:solidFill>
            <a:srgbClr val="D0E0E3"/>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100">
                <a:solidFill>
                  <a:srgbClr val="EB5600"/>
                </a:solidFill>
                <a:latin typeface="Lato"/>
                <a:ea typeface="Lato"/>
                <a:cs typeface="Lato"/>
                <a:sym typeface="Lato"/>
              </a:rPr>
              <a:t>Future</a:t>
            </a:r>
            <a:endParaRPr b="1" sz="1100">
              <a:solidFill>
                <a:srgbClr val="EB5600"/>
              </a:solidFill>
              <a:latin typeface="Lato"/>
              <a:ea typeface="Lato"/>
              <a:cs typeface="Lato"/>
              <a:sym typeface="Lato"/>
            </a:endParaRPr>
          </a:p>
          <a:p>
            <a:pPr indent="0" lvl="0" marL="0" rtl="0" algn="ctr">
              <a:lnSpc>
                <a:spcPct val="115000"/>
              </a:lnSpc>
              <a:spcBef>
                <a:spcPts val="0"/>
              </a:spcBef>
              <a:spcAft>
                <a:spcPts val="0"/>
              </a:spcAft>
              <a:buNone/>
            </a:pPr>
            <a:r>
              <a:rPr b="1" lang="en" sz="1100">
                <a:solidFill>
                  <a:srgbClr val="EB5600"/>
                </a:solidFill>
                <a:latin typeface="Lato"/>
                <a:ea typeface="Lato"/>
                <a:cs typeface="Lato"/>
                <a:sym typeface="Lato"/>
              </a:rPr>
              <a:t>Research</a:t>
            </a:r>
            <a:endParaRPr b="1" sz="1100">
              <a:solidFill>
                <a:srgbClr val="EB5600"/>
              </a:solidFill>
              <a:latin typeface="Lato"/>
              <a:ea typeface="Lato"/>
              <a:cs typeface="Lato"/>
              <a:sym typeface="Lato"/>
            </a:endParaRPr>
          </a:p>
        </p:txBody>
      </p:sp>
      <p:sp>
        <p:nvSpPr>
          <p:cNvPr id="515" name="Google Shape;515;p40"/>
          <p:cNvSpPr/>
          <p:nvPr/>
        </p:nvSpPr>
        <p:spPr>
          <a:xfrm>
            <a:off x="2780225" y="48375"/>
            <a:ext cx="1179600" cy="393600"/>
          </a:xfrm>
          <a:prstGeom prst="roundRect">
            <a:avLst>
              <a:gd fmla="val 16667" name="adj"/>
            </a:avLst>
          </a:prstGeom>
          <a:solidFill>
            <a:srgbClr val="D0E0E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rgbClr val="EB5600"/>
                </a:solidFill>
                <a:latin typeface="Lato"/>
                <a:ea typeface="Lato"/>
                <a:cs typeface="Lato"/>
                <a:sym typeface="Lato"/>
              </a:rPr>
              <a:t>Variable Selection</a:t>
            </a:r>
            <a:endParaRPr b="1" sz="800">
              <a:solidFill>
                <a:srgbClr val="EB5600"/>
              </a:solidFill>
              <a:latin typeface="Lato"/>
              <a:ea typeface="Lato"/>
              <a:cs typeface="Lato"/>
              <a:sym typeface="Lato"/>
            </a:endParaRPr>
          </a:p>
        </p:txBody>
      </p:sp>
      <p:sp>
        <p:nvSpPr>
          <p:cNvPr id="516" name="Google Shape;516;p40"/>
          <p:cNvSpPr/>
          <p:nvPr/>
        </p:nvSpPr>
        <p:spPr>
          <a:xfrm>
            <a:off x="8605650" y="48375"/>
            <a:ext cx="462900" cy="393600"/>
          </a:xfrm>
          <a:prstGeom prst="roundRect">
            <a:avLst>
              <a:gd fmla="val 16667" name="adj"/>
            </a:avLst>
          </a:prstGeom>
          <a:solidFill>
            <a:srgbClr val="D0E0E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rgbClr val="1A1A1A"/>
                </a:solidFill>
                <a:latin typeface="Lato"/>
                <a:ea typeface="Lato"/>
                <a:cs typeface="Lato"/>
                <a:sym typeface="Lato"/>
              </a:rPr>
              <a:t>10</a:t>
            </a:r>
            <a:endParaRPr b="1" sz="1100">
              <a:solidFill>
                <a:srgbClr val="1A1A1A"/>
              </a:solidFill>
              <a:latin typeface="Lato"/>
              <a:ea typeface="Lato"/>
              <a:cs typeface="Lato"/>
              <a:sym typeface="Lato"/>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0" name="Shape 520"/>
        <p:cNvGrpSpPr/>
        <p:nvPr/>
      </p:nvGrpSpPr>
      <p:grpSpPr>
        <a:xfrm>
          <a:off x="0" y="0"/>
          <a:ext cx="0" cy="0"/>
          <a:chOff x="0" y="0"/>
          <a:chExt cx="0" cy="0"/>
        </a:xfrm>
      </p:grpSpPr>
      <p:sp>
        <p:nvSpPr>
          <p:cNvPr id="521" name="Google Shape;521;p4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Logistic Regression-Neural network</a:t>
            </a:r>
            <a:endParaRPr/>
          </a:p>
        </p:txBody>
      </p:sp>
      <p:sp>
        <p:nvSpPr>
          <p:cNvPr id="522" name="Google Shape;522;p41"/>
          <p:cNvSpPr txBox="1"/>
          <p:nvPr>
            <p:ph idx="1" type="body"/>
          </p:nvPr>
        </p:nvSpPr>
        <p:spPr>
          <a:xfrm>
            <a:off x="1104900" y="1853850"/>
            <a:ext cx="6934200" cy="3435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1200"/>
              </a:spcAft>
              <a:buNone/>
            </a:pPr>
            <a:r>
              <a:rPr lang="en"/>
              <a:t>Neural network model runs 100 iteration can get the highest accuracy</a:t>
            </a:r>
            <a:endParaRPr/>
          </a:p>
        </p:txBody>
      </p:sp>
      <p:pic>
        <p:nvPicPr>
          <p:cNvPr id="523" name="Google Shape;523;p41"/>
          <p:cNvPicPr preferRelativeResize="0"/>
          <p:nvPr/>
        </p:nvPicPr>
        <p:blipFill>
          <a:blip r:embed="rId3">
            <a:alphaModFix/>
          </a:blip>
          <a:stretch>
            <a:fillRect/>
          </a:stretch>
        </p:blipFill>
        <p:spPr>
          <a:xfrm>
            <a:off x="1774792" y="2379457"/>
            <a:ext cx="5761120" cy="2621968"/>
          </a:xfrm>
          <a:prstGeom prst="rect">
            <a:avLst/>
          </a:prstGeom>
          <a:noFill/>
          <a:ln>
            <a:noFill/>
          </a:ln>
        </p:spPr>
      </p:pic>
      <p:sp>
        <p:nvSpPr>
          <p:cNvPr id="524" name="Google Shape;524;p41"/>
          <p:cNvSpPr/>
          <p:nvPr/>
        </p:nvSpPr>
        <p:spPr>
          <a:xfrm>
            <a:off x="187775" y="48375"/>
            <a:ext cx="1179600" cy="393600"/>
          </a:xfrm>
          <a:prstGeom prst="roundRect">
            <a:avLst>
              <a:gd fmla="val 16667" name="adj"/>
            </a:avLst>
          </a:prstGeom>
          <a:solidFill>
            <a:srgbClr val="D0E0E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rgbClr val="EB5600"/>
                </a:solidFill>
                <a:latin typeface="Lato"/>
                <a:ea typeface="Lato"/>
                <a:cs typeface="Lato"/>
                <a:sym typeface="Lato"/>
              </a:rPr>
              <a:t>Project Introduction</a:t>
            </a:r>
            <a:endParaRPr b="1" sz="1100">
              <a:solidFill>
                <a:srgbClr val="EB5600"/>
              </a:solidFill>
              <a:latin typeface="Lato"/>
              <a:ea typeface="Lato"/>
              <a:cs typeface="Lato"/>
              <a:sym typeface="Lato"/>
            </a:endParaRPr>
          </a:p>
        </p:txBody>
      </p:sp>
      <p:sp>
        <p:nvSpPr>
          <p:cNvPr id="525" name="Google Shape;525;p41"/>
          <p:cNvSpPr/>
          <p:nvPr/>
        </p:nvSpPr>
        <p:spPr>
          <a:xfrm>
            <a:off x="1484000" y="48375"/>
            <a:ext cx="1179600" cy="393600"/>
          </a:xfrm>
          <a:prstGeom prst="roundRect">
            <a:avLst>
              <a:gd fmla="val 16667" name="adj"/>
            </a:avLst>
          </a:prstGeom>
          <a:solidFill>
            <a:srgbClr val="D0E0E3"/>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100">
                <a:solidFill>
                  <a:srgbClr val="EB5600"/>
                </a:solidFill>
                <a:latin typeface="Lato"/>
                <a:ea typeface="Lato"/>
                <a:cs typeface="Lato"/>
                <a:sym typeface="Lato"/>
              </a:rPr>
              <a:t>Data  Overview</a:t>
            </a:r>
            <a:endParaRPr b="1" sz="1100">
              <a:solidFill>
                <a:srgbClr val="EB5600"/>
              </a:solidFill>
              <a:latin typeface="Lato"/>
              <a:ea typeface="Lato"/>
              <a:cs typeface="Lato"/>
              <a:sym typeface="Lato"/>
            </a:endParaRPr>
          </a:p>
        </p:txBody>
      </p:sp>
      <p:sp>
        <p:nvSpPr>
          <p:cNvPr id="526" name="Google Shape;526;p41"/>
          <p:cNvSpPr/>
          <p:nvPr/>
        </p:nvSpPr>
        <p:spPr>
          <a:xfrm>
            <a:off x="5327888" y="48375"/>
            <a:ext cx="1179600" cy="393600"/>
          </a:xfrm>
          <a:prstGeom prst="roundRect">
            <a:avLst>
              <a:gd fmla="val 16667" name="adj"/>
            </a:avLst>
          </a:prstGeom>
          <a:solidFill>
            <a:srgbClr val="D0E0E3"/>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100">
                <a:solidFill>
                  <a:srgbClr val="EB5600"/>
                </a:solidFill>
                <a:latin typeface="Lato"/>
                <a:ea typeface="Lato"/>
                <a:cs typeface="Lato"/>
                <a:sym typeface="Lato"/>
              </a:rPr>
              <a:t>Conclusion</a:t>
            </a:r>
            <a:endParaRPr b="1" sz="1100">
              <a:solidFill>
                <a:srgbClr val="EB5600"/>
              </a:solidFill>
              <a:latin typeface="Lato"/>
              <a:ea typeface="Lato"/>
              <a:cs typeface="Lato"/>
              <a:sym typeface="Lato"/>
            </a:endParaRPr>
          </a:p>
        </p:txBody>
      </p:sp>
      <p:sp>
        <p:nvSpPr>
          <p:cNvPr id="527" name="Google Shape;527;p41"/>
          <p:cNvSpPr/>
          <p:nvPr/>
        </p:nvSpPr>
        <p:spPr>
          <a:xfrm>
            <a:off x="4054063" y="48375"/>
            <a:ext cx="1179600" cy="393600"/>
          </a:xfrm>
          <a:prstGeom prst="roundRect">
            <a:avLst>
              <a:gd fmla="val 16667" name="adj"/>
            </a:avLst>
          </a:prstGeom>
          <a:solidFill>
            <a:srgbClr val="A2C4C9"/>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100">
                <a:solidFill>
                  <a:srgbClr val="EB5600"/>
                </a:solidFill>
                <a:latin typeface="Lato"/>
                <a:ea typeface="Lato"/>
                <a:cs typeface="Lato"/>
                <a:sym typeface="Lato"/>
              </a:rPr>
              <a:t>Models</a:t>
            </a:r>
            <a:endParaRPr b="1" sz="1100">
              <a:solidFill>
                <a:srgbClr val="EB5600"/>
              </a:solidFill>
              <a:latin typeface="Lato"/>
              <a:ea typeface="Lato"/>
              <a:cs typeface="Lato"/>
              <a:sym typeface="Lato"/>
            </a:endParaRPr>
          </a:p>
        </p:txBody>
      </p:sp>
      <p:sp>
        <p:nvSpPr>
          <p:cNvPr id="528" name="Google Shape;528;p41"/>
          <p:cNvSpPr/>
          <p:nvPr/>
        </p:nvSpPr>
        <p:spPr>
          <a:xfrm>
            <a:off x="6624150" y="48375"/>
            <a:ext cx="1179600" cy="393600"/>
          </a:xfrm>
          <a:prstGeom prst="roundRect">
            <a:avLst>
              <a:gd fmla="val 16667" name="adj"/>
            </a:avLst>
          </a:prstGeom>
          <a:solidFill>
            <a:srgbClr val="D0E0E3"/>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100">
                <a:solidFill>
                  <a:srgbClr val="EB5600"/>
                </a:solidFill>
                <a:latin typeface="Lato"/>
                <a:ea typeface="Lato"/>
                <a:cs typeface="Lato"/>
                <a:sym typeface="Lato"/>
              </a:rPr>
              <a:t>Future</a:t>
            </a:r>
            <a:endParaRPr b="1" sz="1100">
              <a:solidFill>
                <a:srgbClr val="EB5600"/>
              </a:solidFill>
              <a:latin typeface="Lato"/>
              <a:ea typeface="Lato"/>
              <a:cs typeface="Lato"/>
              <a:sym typeface="Lato"/>
            </a:endParaRPr>
          </a:p>
          <a:p>
            <a:pPr indent="0" lvl="0" marL="0" rtl="0" algn="ctr">
              <a:lnSpc>
                <a:spcPct val="115000"/>
              </a:lnSpc>
              <a:spcBef>
                <a:spcPts val="0"/>
              </a:spcBef>
              <a:spcAft>
                <a:spcPts val="0"/>
              </a:spcAft>
              <a:buNone/>
            </a:pPr>
            <a:r>
              <a:rPr b="1" lang="en" sz="1100">
                <a:solidFill>
                  <a:srgbClr val="EB5600"/>
                </a:solidFill>
                <a:latin typeface="Lato"/>
                <a:ea typeface="Lato"/>
                <a:cs typeface="Lato"/>
                <a:sym typeface="Lato"/>
              </a:rPr>
              <a:t>Research</a:t>
            </a:r>
            <a:endParaRPr b="1" sz="1100">
              <a:solidFill>
                <a:srgbClr val="EB5600"/>
              </a:solidFill>
              <a:latin typeface="Lato"/>
              <a:ea typeface="Lato"/>
              <a:cs typeface="Lato"/>
              <a:sym typeface="Lato"/>
            </a:endParaRPr>
          </a:p>
        </p:txBody>
      </p:sp>
      <p:sp>
        <p:nvSpPr>
          <p:cNvPr id="529" name="Google Shape;529;p41"/>
          <p:cNvSpPr/>
          <p:nvPr/>
        </p:nvSpPr>
        <p:spPr>
          <a:xfrm>
            <a:off x="2780225" y="48375"/>
            <a:ext cx="1179600" cy="393600"/>
          </a:xfrm>
          <a:prstGeom prst="roundRect">
            <a:avLst>
              <a:gd fmla="val 16667" name="adj"/>
            </a:avLst>
          </a:prstGeom>
          <a:solidFill>
            <a:srgbClr val="D0E0E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rgbClr val="EB5600"/>
                </a:solidFill>
                <a:latin typeface="Lato"/>
                <a:ea typeface="Lato"/>
                <a:cs typeface="Lato"/>
                <a:sym typeface="Lato"/>
              </a:rPr>
              <a:t>Variable Selection</a:t>
            </a:r>
            <a:endParaRPr b="1" sz="800">
              <a:solidFill>
                <a:srgbClr val="EB5600"/>
              </a:solidFill>
              <a:latin typeface="Lato"/>
              <a:ea typeface="Lato"/>
              <a:cs typeface="Lato"/>
              <a:sym typeface="Lato"/>
            </a:endParaRPr>
          </a:p>
        </p:txBody>
      </p:sp>
      <p:sp>
        <p:nvSpPr>
          <p:cNvPr id="530" name="Google Shape;530;p41"/>
          <p:cNvSpPr/>
          <p:nvPr/>
        </p:nvSpPr>
        <p:spPr>
          <a:xfrm>
            <a:off x="8605650" y="48375"/>
            <a:ext cx="462900" cy="393600"/>
          </a:xfrm>
          <a:prstGeom prst="roundRect">
            <a:avLst>
              <a:gd fmla="val 16667" name="adj"/>
            </a:avLst>
          </a:prstGeom>
          <a:solidFill>
            <a:srgbClr val="D0E0E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rgbClr val="1A1A1A"/>
                </a:solidFill>
                <a:latin typeface="Lato"/>
                <a:ea typeface="Lato"/>
                <a:cs typeface="Lato"/>
                <a:sym typeface="Lato"/>
              </a:rPr>
              <a:t>11</a:t>
            </a:r>
            <a:endParaRPr b="1" sz="1100">
              <a:solidFill>
                <a:srgbClr val="1A1A1A"/>
              </a:solidFill>
              <a:latin typeface="Lato"/>
              <a:ea typeface="Lato"/>
              <a:cs typeface="Lato"/>
              <a:sym typeface="La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15"/>
          <p:cNvSpPr txBox="1"/>
          <p:nvPr>
            <p:ph type="title"/>
          </p:nvPr>
        </p:nvSpPr>
        <p:spPr>
          <a:xfrm>
            <a:off x="624150" y="679925"/>
            <a:ext cx="8520600" cy="5727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None/>
            </a:pPr>
            <a:r>
              <a:rPr lang="en" sz="2650">
                <a:solidFill>
                  <a:srgbClr val="1A9988"/>
                </a:solidFill>
                <a:latin typeface="Calibri"/>
                <a:ea typeface="Calibri"/>
                <a:cs typeface="Calibri"/>
                <a:sym typeface="Calibri"/>
              </a:rPr>
              <a:t>Project Introduction</a:t>
            </a:r>
            <a:endParaRPr sz="2650">
              <a:solidFill>
                <a:srgbClr val="1A9988"/>
              </a:solidFill>
              <a:latin typeface="Calibri"/>
              <a:ea typeface="Calibri"/>
              <a:cs typeface="Calibri"/>
              <a:sym typeface="Calibri"/>
            </a:endParaRPr>
          </a:p>
          <a:p>
            <a:pPr indent="0" lvl="0" marL="0" rtl="0" algn="l">
              <a:spcBef>
                <a:spcPts val="0"/>
              </a:spcBef>
              <a:spcAft>
                <a:spcPts val="0"/>
              </a:spcAft>
              <a:buNone/>
            </a:pPr>
            <a:r>
              <a:t/>
            </a:r>
            <a:endParaRPr/>
          </a:p>
        </p:txBody>
      </p:sp>
      <p:sp>
        <p:nvSpPr>
          <p:cNvPr id="101" name="Google Shape;101;p15"/>
          <p:cNvSpPr txBox="1"/>
          <p:nvPr>
            <p:ph idx="1" type="body"/>
          </p:nvPr>
        </p:nvSpPr>
        <p:spPr>
          <a:xfrm>
            <a:off x="745125" y="1319075"/>
            <a:ext cx="2337300" cy="3529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600">
                <a:solidFill>
                  <a:srgbClr val="000000"/>
                </a:solidFill>
                <a:latin typeface="Times New Roman"/>
                <a:ea typeface="Times New Roman"/>
                <a:cs typeface="Times New Roman"/>
                <a:sym typeface="Times New Roman"/>
              </a:rPr>
              <a:t>Travel insurance </a:t>
            </a:r>
            <a:r>
              <a:rPr lang="en" sz="1600">
                <a:solidFill>
                  <a:srgbClr val="000000"/>
                </a:solidFill>
                <a:latin typeface="Times New Roman"/>
                <a:ea typeface="Times New Roman"/>
                <a:cs typeface="Times New Roman"/>
                <a:sym typeface="Times New Roman"/>
              </a:rPr>
              <a:t>reimburses</a:t>
            </a:r>
            <a:r>
              <a:rPr lang="en" sz="1600">
                <a:solidFill>
                  <a:srgbClr val="000000"/>
                </a:solidFill>
                <a:latin typeface="Times New Roman"/>
                <a:ea typeface="Times New Roman"/>
                <a:cs typeface="Times New Roman"/>
                <a:sym typeface="Times New Roman"/>
              </a:rPr>
              <a:t> policy holders for:</a:t>
            </a:r>
            <a:endParaRPr sz="1600">
              <a:solidFill>
                <a:srgbClr val="000000"/>
              </a:solidFill>
              <a:latin typeface="Times New Roman"/>
              <a:ea typeface="Times New Roman"/>
              <a:cs typeface="Times New Roman"/>
              <a:sym typeface="Times New Roman"/>
            </a:endParaRPr>
          </a:p>
          <a:p>
            <a:pPr indent="-330200" lvl="0" marL="457200" rtl="0" algn="l">
              <a:spcBef>
                <a:spcPts val="0"/>
              </a:spcBef>
              <a:spcAft>
                <a:spcPts val="0"/>
              </a:spcAft>
              <a:buClr>
                <a:srgbClr val="000000"/>
              </a:buClr>
              <a:buSzPts val="1600"/>
              <a:buFont typeface="Times New Roman"/>
              <a:buChar char="●"/>
            </a:pPr>
            <a:r>
              <a:rPr lang="en" sz="1600">
                <a:solidFill>
                  <a:srgbClr val="000000"/>
                </a:solidFill>
                <a:latin typeface="Times New Roman"/>
                <a:ea typeface="Times New Roman"/>
                <a:cs typeface="Times New Roman"/>
                <a:sym typeface="Times New Roman"/>
              </a:rPr>
              <a:t>lost baggage</a:t>
            </a:r>
            <a:endParaRPr sz="1600">
              <a:solidFill>
                <a:srgbClr val="000000"/>
              </a:solidFill>
              <a:latin typeface="Times New Roman"/>
              <a:ea typeface="Times New Roman"/>
              <a:cs typeface="Times New Roman"/>
              <a:sym typeface="Times New Roman"/>
            </a:endParaRPr>
          </a:p>
          <a:p>
            <a:pPr indent="-330200" lvl="0" marL="457200" rtl="0" algn="l">
              <a:spcBef>
                <a:spcPts val="0"/>
              </a:spcBef>
              <a:spcAft>
                <a:spcPts val="0"/>
              </a:spcAft>
              <a:buClr>
                <a:srgbClr val="000000"/>
              </a:buClr>
              <a:buSzPts val="1600"/>
              <a:buFont typeface="Times New Roman"/>
              <a:buChar char="●"/>
            </a:pPr>
            <a:r>
              <a:rPr lang="en" sz="1600">
                <a:solidFill>
                  <a:srgbClr val="000000"/>
                </a:solidFill>
                <a:latin typeface="Times New Roman"/>
                <a:ea typeface="Times New Roman"/>
                <a:cs typeface="Times New Roman"/>
                <a:sym typeface="Times New Roman"/>
              </a:rPr>
              <a:t>flight delays</a:t>
            </a:r>
            <a:endParaRPr sz="1600">
              <a:solidFill>
                <a:srgbClr val="000000"/>
              </a:solidFill>
              <a:latin typeface="Times New Roman"/>
              <a:ea typeface="Times New Roman"/>
              <a:cs typeface="Times New Roman"/>
              <a:sym typeface="Times New Roman"/>
            </a:endParaRPr>
          </a:p>
          <a:p>
            <a:pPr indent="-330200" lvl="0" marL="457200" rtl="0" algn="l">
              <a:spcBef>
                <a:spcPts val="0"/>
              </a:spcBef>
              <a:spcAft>
                <a:spcPts val="0"/>
              </a:spcAft>
              <a:buClr>
                <a:srgbClr val="000000"/>
              </a:buClr>
              <a:buSzPts val="1600"/>
              <a:buFont typeface="Times New Roman"/>
              <a:buChar char="●"/>
            </a:pPr>
            <a:r>
              <a:rPr lang="en" sz="1600">
                <a:solidFill>
                  <a:srgbClr val="000000"/>
                </a:solidFill>
                <a:latin typeface="Times New Roman"/>
                <a:ea typeface="Times New Roman"/>
                <a:cs typeface="Times New Roman"/>
                <a:sym typeface="Times New Roman"/>
              </a:rPr>
              <a:t>medical problems</a:t>
            </a:r>
            <a:endParaRPr sz="1600">
              <a:solidFill>
                <a:srgbClr val="000000"/>
              </a:solidFill>
              <a:latin typeface="Times New Roman"/>
              <a:ea typeface="Times New Roman"/>
              <a:cs typeface="Times New Roman"/>
              <a:sym typeface="Times New Roman"/>
            </a:endParaRPr>
          </a:p>
          <a:p>
            <a:pPr indent="0" lvl="0" marL="0" rtl="0" algn="l">
              <a:spcBef>
                <a:spcPts val="0"/>
              </a:spcBef>
              <a:spcAft>
                <a:spcPts val="0"/>
              </a:spcAft>
              <a:buNone/>
            </a:pPr>
            <a:r>
              <a:t/>
            </a:r>
            <a:endParaRPr sz="1600">
              <a:solidFill>
                <a:srgbClr val="000000"/>
              </a:solidFill>
              <a:latin typeface="Times New Roman"/>
              <a:ea typeface="Times New Roman"/>
              <a:cs typeface="Times New Roman"/>
              <a:sym typeface="Times New Roman"/>
            </a:endParaRPr>
          </a:p>
          <a:p>
            <a:pPr indent="0" lvl="0" marL="0" rtl="0" algn="l">
              <a:spcBef>
                <a:spcPts val="0"/>
              </a:spcBef>
              <a:spcAft>
                <a:spcPts val="0"/>
              </a:spcAft>
              <a:buNone/>
            </a:pPr>
            <a:r>
              <a:rPr lang="en" sz="1600">
                <a:solidFill>
                  <a:srgbClr val="000000"/>
                </a:solidFill>
                <a:latin typeface="Times New Roman"/>
                <a:ea typeface="Times New Roman"/>
                <a:cs typeface="Times New Roman"/>
                <a:sym typeface="Times New Roman"/>
              </a:rPr>
              <a:t>Real dataset and business problem from a tour &amp; travels company in India</a:t>
            </a:r>
            <a:endParaRPr sz="1600">
              <a:solidFill>
                <a:srgbClr val="000000"/>
              </a:solidFill>
              <a:latin typeface="Times New Roman"/>
              <a:ea typeface="Times New Roman"/>
              <a:cs typeface="Times New Roman"/>
              <a:sym typeface="Times New Roman"/>
            </a:endParaRPr>
          </a:p>
          <a:p>
            <a:pPr indent="0" lvl="0" marL="457200" rtl="0" algn="l">
              <a:spcBef>
                <a:spcPts val="0"/>
              </a:spcBef>
              <a:spcAft>
                <a:spcPts val="0"/>
              </a:spcAft>
              <a:buNone/>
            </a:pPr>
            <a:r>
              <a:t/>
            </a:r>
            <a:endParaRPr sz="1200">
              <a:solidFill>
                <a:srgbClr val="000000"/>
              </a:solidFill>
              <a:latin typeface="Times New Roman"/>
              <a:ea typeface="Times New Roman"/>
              <a:cs typeface="Times New Roman"/>
              <a:sym typeface="Times New Roman"/>
            </a:endParaRPr>
          </a:p>
        </p:txBody>
      </p:sp>
      <p:sp>
        <p:nvSpPr>
          <p:cNvPr id="102" name="Google Shape;102;p15"/>
          <p:cNvSpPr/>
          <p:nvPr/>
        </p:nvSpPr>
        <p:spPr>
          <a:xfrm>
            <a:off x="187775" y="48375"/>
            <a:ext cx="1179600" cy="393600"/>
          </a:xfrm>
          <a:prstGeom prst="roundRect">
            <a:avLst>
              <a:gd fmla="val 16667" name="adj"/>
            </a:avLst>
          </a:prstGeom>
          <a:solidFill>
            <a:srgbClr val="A2C4C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rgbClr val="EB5600"/>
                </a:solidFill>
                <a:latin typeface="Lato"/>
                <a:ea typeface="Lato"/>
                <a:cs typeface="Lato"/>
                <a:sym typeface="Lato"/>
              </a:rPr>
              <a:t>Project Introduction</a:t>
            </a:r>
            <a:endParaRPr b="1" sz="1100">
              <a:solidFill>
                <a:srgbClr val="EB5600"/>
              </a:solidFill>
              <a:latin typeface="Lato"/>
              <a:ea typeface="Lato"/>
              <a:cs typeface="Lato"/>
              <a:sym typeface="Lato"/>
            </a:endParaRPr>
          </a:p>
        </p:txBody>
      </p:sp>
      <p:sp>
        <p:nvSpPr>
          <p:cNvPr id="103" name="Google Shape;103;p15"/>
          <p:cNvSpPr/>
          <p:nvPr/>
        </p:nvSpPr>
        <p:spPr>
          <a:xfrm>
            <a:off x="1484000" y="48375"/>
            <a:ext cx="1179600" cy="393600"/>
          </a:xfrm>
          <a:prstGeom prst="roundRect">
            <a:avLst>
              <a:gd fmla="val 16667" name="adj"/>
            </a:avLst>
          </a:prstGeom>
          <a:solidFill>
            <a:srgbClr val="D0E0E3"/>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100">
                <a:solidFill>
                  <a:srgbClr val="EB5600"/>
                </a:solidFill>
                <a:latin typeface="Lato"/>
                <a:ea typeface="Lato"/>
                <a:cs typeface="Lato"/>
                <a:sym typeface="Lato"/>
              </a:rPr>
              <a:t>Data  Overview</a:t>
            </a:r>
            <a:endParaRPr b="1" sz="1100">
              <a:solidFill>
                <a:srgbClr val="EB5600"/>
              </a:solidFill>
              <a:latin typeface="Lato"/>
              <a:ea typeface="Lato"/>
              <a:cs typeface="Lato"/>
              <a:sym typeface="Lato"/>
            </a:endParaRPr>
          </a:p>
        </p:txBody>
      </p:sp>
      <p:sp>
        <p:nvSpPr>
          <p:cNvPr id="104" name="Google Shape;104;p15"/>
          <p:cNvSpPr/>
          <p:nvPr/>
        </p:nvSpPr>
        <p:spPr>
          <a:xfrm>
            <a:off x="5327888" y="48375"/>
            <a:ext cx="1179600" cy="393600"/>
          </a:xfrm>
          <a:prstGeom prst="roundRect">
            <a:avLst>
              <a:gd fmla="val 16667" name="adj"/>
            </a:avLst>
          </a:prstGeom>
          <a:solidFill>
            <a:srgbClr val="D0E0E3"/>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100">
                <a:solidFill>
                  <a:srgbClr val="EB5600"/>
                </a:solidFill>
                <a:latin typeface="Lato"/>
                <a:ea typeface="Lato"/>
                <a:cs typeface="Lato"/>
                <a:sym typeface="Lato"/>
              </a:rPr>
              <a:t>Conclusion</a:t>
            </a:r>
            <a:endParaRPr b="1" sz="1100">
              <a:solidFill>
                <a:srgbClr val="EB5600"/>
              </a:solidFill>
              <a:latin typeface="Lato"/>
              <a:ea typeface="Lato"/>
              <a:cs typeface="Lato"/>
              <a:sym typeface="Lato"/>
            </a:endParaRPr>
          </a:p>
        </p:txBody>
      </p:sp>
      <p:sp>
        <p:nvSpPr>
          <p:cNvPr id="105" name="Google Shape;105;p15"/>
          <p:cNvSpPr/>
          <p:nvPr/>
        </p:nvSpPr>
        <p:spPr>
          <a:xfrm>
            <a:off x="4054063" y="48375"/>
            <a:ext cx="1179600" cy="393600"/>
          </a:xfrm>
          <a:prstGeom prst="roundRect">
            <a:avLst>
              <a:gd fmla="val 16667" name="adj"/>
            </a:avLst>
          </a:prstGeom>
          <a:solidFill>
            <a:srgbClr val="D0E0E3"/>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100">
                <a:solidFill>
                  <a:srgbClr val="EB5600"/>
                </a:solidFill>
                <a:latin typeface="Lato"/>
                <a:ea typeface="Lato"/>
                <a:cs typeface="Lato"/>
                <a:sym typeface="Lato"/>
              </a:rPr>
              <a:t>Models</a:t>
            </a:r>
            <a:endParaRPr b="1" sz="1100">
              <a:solidFill>
                <a:srgbClr val="EB5600"/>
              </a:solidFill>
              <a:latin typeface="Lato"/>
              <a:ea typeface="Lato"/>
              <a:cs typeface="Lato"/>
              <a:sym typeface="Lato"/>
            </a:endParaRPr>
          </a:p>
        </p:txBody>
      </p:sp>
      <p:sp>
        <p:nvSpPr>
          <p:cNvPr id="106" name="Google Shape;106;p15"/>
          <p:cNvSpPr/>
          <p:nvPr/>
        </p:nvSpPr>
        <p:spPr>
          <a:xfrm>
            <a:off x="6624150" y="48375"/>
            <a:ext cx="1179600" cy="393600"/>
          </a:xfrm>
          <a:prstGeom prst="roundRect">
            <a:avLst>
              <a:gd fmla="val 16667" name="adj"/>
            </a:avLst>
          </a:prstGeom>
          <a:solidFill>
            <a:srgbClr val="D0E0E3"/>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100">
                <a:solidFill>
                  <a:srgbClr val="EB5600"/>
                </a:solidFill>
                <a:latin typeface="Lato"/>
                <a:ea typeface="Lato"/>
                <a:cs typeface="Lato"/>
                <a:sym typeface="Lato"/>
              </a:rPr>
              <a:t>Future</a:t>
            </a:r>
            <a:endParaRPr b="1" sz="1100">
              <a:solidFill>
                <a:srgbClr val="EB5600"/>
              </a:solidFill>
              <a:latin typeface="Lato"/>
              <a:ea typeface="Lato"/>
              <a:cs typeface="Lato"/>
              <a:sym typeface="Lato"/>
            </a:endParaRPr>
          </a:p>
          <a:p>
            <a:pPr indent="0" lvl="0" marL="0" rtl="0" algn="ctr">
              <a:lnSpc>
                <a:spcPct val="115000"/>
              </a:lnSpc>
              <a:spcBef>
                <a:spcPts val="0"/>
              </a:spcBef>
              <a:spcAft>
                <a:spcPts val="0"/>
              </a:spcAft>
              <a:buNone/>
            </a:pPr>
            <a:r>
              <a:rPr b="1" lang="en" sz="1100">
                <a:solidFill>
                  <a:srgbClr val="EB5600"/>
                </a:solidFill>
                <a:latin typeface="Lato"/>
                <a:ea typeface="Lato"/>
                <a:cs typeface="Lato"/>
                <a:sym typeface="Lato"/>
              </a:rPr>
              <a:t>Research</a:t>
            </a:r>
            <a:endParaRPr b="1" sz="1100">
              <a:solidFill>
                <a:srgbClr val="EB5600"/>
              </a:solidFill>
              <a:latin typeface="Lato"/>
              <a:ea typeface="Lato"/>
              <a:cs typeface="Lato"/>
              <a:sym typeface="Lato"/>
            </a:endParaRPr>
          </a:p>
        </p:txBody>
      </p:sp>
      <p:sp>
        <p:nvSpPr>
          <p:cNvPr id="107" name="Google Shape;107;p15"/>
          <p:cNvSpPr/>
          <p:nvPr/>
        </p:nvSpPr>
        <p:spPr>
          <a:xfrm>
            <a:off x="2780225" y="48375"/>
            <a:ext cx="1179600" cy="393600"/>
          </a:xfrm>
          <a:prstGeom prst="roundRect">
            <a:avLst>
              <a:gd fmla="val 16667" name="adj"/>
            </a:avLst>
          </a:prstGeom>
          <a:solidFill>
            <a:srgbClr val="D0E0E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rgbClr val="EB5600"/>
                </a:solidFill>
                <a:latin typeface="Lato"/>
                <a:ea typeface="Lato"/>
                <a:cs typeface="Lato"/>
                <a:sym typeface="Lato"/>
              </a:rPr>
              <a:t>Variable Selection</a:t>
            </a:r>
            <a:endParaRPr b="1" sz="800">
              <a:solidFill>
                <a:srgbClr val="EB5600"/>
              </a:solidFill>
              <a:latin typeface="Lato"/>
              <a:ea typeface="Lato"/>
              <a:cs typeface="Lato"/>
              <a:sym typeface="Lato"/>
            </a:endParaRPr>
          </a:p>
        </p:txBody>
      </p:sp>
      <p:sp>
        <p:nvSpPr>
          <p:cNvPr id="108" name="Google Shape;108;p15"/>
          <p:cNvSpPr/>
          <p:nvPr/>
        </p:nvSpPr>
        <p:spPr>
          <a:xfrm>
            <a:off x="8605650" y="48375"/>
            <a:ext cx="462900" cy="393600"/>
          </a:xfrm>
          <a:prstGeom prst="roundRect">
            <a:avLst>
              <a:gd fmla="val 16667" name="adj"/>
            </a:avLst>
          </a:prstGeom>
          <a:solidFill>
            <a:srgbClr val="D0E0E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rgbClr val="1A1A1A"/>
                </a:solidFill>
                <a:latin typeface="Lato"/>
                <a:ea typeface="Lato"/>
                <a:cs typeface="Lato"/>
                <a:sym typeface="Lato"/>
              </a:rPr>
              <a:t>1</a:t>
            </a:r>
            <a:endParaRPr b="1" sz="1100">
              <a:solidFill>
                <a:srgbClr val="1A1A1A"/>
              </a:solidFill>
              <a:latin typeface="Lato"/>
              <a:ea typeface="Lato"/>
              <a:cs typeface="Lato"/>
              <a:sym typeface="Lato"/>
            </a:endParaRPr>
          </a:p>
        </p:txBody>
      </p:sp>
      <p:pic>
        <p:nvPicPr>
          <p:cNvPr id="109" name="Google Shape;109;p15"/>
          <p:cNvPicPr preferRelativeResize="0"/>
          <p:nvPr/>
        </p:nvPicPr>
        <p:blipFill>
          <a:blip r:embed="rId3">
            <a:alphaModFix/>
          </a:blip>
          <a:stretch>
            <a:fillRect/>
          </a:stretch>
        </p:blipFill>
        <p:spPr>
          <a:xfrm>
            <a:off x="3249650" y="1490577"/>
            <a:ext cx="5184176" cy="2916099"/>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4" name="Shape 534"/>
        <p:cNvGrpSpPr/>
        <p:nvPr/>
      </p:nvGrpSpPr>
      <p:grpSpPr>
        <a:xfrm>
          <a:off x="0" y="0"/>
          <a:ext cx="0" cy="0"/>
          <a:chOff x="0" y="0"/>
          <a:chExt cx="0" cy="0"/>
        </a:xfrm>
      </p:grpSpPr>
      <p:sp>
        <p:nvSpPr>
          <p:cNvPr id="535" name="Google Shape;535;p4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Logistic Regression-Neural network</a:t>
            </a:r>
            <a:endParaRPr/>
          </a:p>
        </p:txBody>
      </p:sp>
      <p:sp>
        <p:nvSpPr>
          <p:cNvPr id="536" name="Google Shape;536;p42"/>
          <p:cNvSpPr txBox="1"/>
          <p:nvPr>
            <p:ph idx="1" type="body"/>
          </p:nvPr>
        </p:nvSpPr>
        <p:spPr>
          <a:xfrm>
            <a:off x="727650" y="2015900"/>
            <a:ext cx="23391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All predictors</a:t>
            </a:r>
            <a:endParaRPr/>
          </a:p>
          <a:p>
            <a:pPr indent="0" lvl="0" marL="0" rtl="0" algn="l">
              <a:spcBef>
                <a:spcPts val="1200"/>
              </a:spcBef>
              <a:spcAft>
                <a:spcPts val="0"/>
              </a:spcAft>
              <a:buNone/>
            </a:pPr>
            <a:r>
              <a:rPr lang="en"/>
              <a:t>Test Accuracy : 77.89%</a:t>
            </a:r>
            <a:endParaRPr/>
          </a:p>
          <a:p>
            <a:pPr indent="0" lvl="0" marL="0" rtl="0" algn="l">
              <a:spcBef>
                <a:spcPts val="1200"/>
              </a:spcBef>
              <a:spcAft>
                <a:spcPts val="1200"/>
              </a:spcAft>
              <a:buNone/>
            </a:pPr>
            <a:r>
              <a:t/>
            </a:r>
            <a:endParaRPr/>
          </a:p>
        </p:txBody>
      </p:sp>
      <p:pic>
        <p:nvPicPr>
          <p:cNvPr id="537" name="Google Shape;537;p42"/>
          <p:cNvPicPr preferRelativeResize="0"/>
          <p:nvPr/>
        </p:nvPicPr>
        <p:blipFill>
          <a:blip r:embed="rId3">
            <a:alphaModFix/>
          </a:blip>
          <a:stretch>
            <a:fillRect/>
          </a:stretch>
        </p:blipFill>
        <p:spPr>
          <a:xfrm>
            <a:off x="225675" y="2882400"/>
            <a:ext cx="2880608" cy="2261100"/>
          </a:xfrm>
          <a:prstGeom prst="rect">
            <a:avLst/>
          </a:prstGeom>
          <a:noFill/>
          <a:ln>
            <a:noFill/>
          </a:ln>
        </p:spPr>
      </p:pic>
      <p:pic>
        <p:nvPicPr>
          <p:cNvPr id="538" name="Google Shape;538;p42"/>
          <p:cNvPicPr preferRelativeResize="0"/>
          <p:nvPr/>
        </p:nvPicPr>
        <p:blipFill>
          <a:blip r:embed="rId4">
            <a:alphaModFix/>
          </a:blip>
          <a:stretch>
            <a:fillRect/>
          </a:stretch>
        </p:blipFill>
        <p:spPr>
          <a:xfrm>
            <a:off x="3237575" y="2894525"/>
            <a:ext cx="2657314" cy="2261100"/>
          </a:xfrm>
          <a:prstGeom prst="rect">
            <a:avLst/>
          </a:prstGeom>
          <a:noFill/>
          <a:ln>
            <a:noFill/>
          </a:ln>
        </p:spPr>
      </p:pic>
      <p:sp>
        <p:nvSpPr>
          <p:cNvPr id="539" name="Google Shape;539;p42"/>
          <p:cNvSpPr txBox="1"/>
          <p:nvPr>
            <p:ph idx="1" type="body"/>
          </p:nvPr>
        </p:nvSpPr>
        <p:spPr>
          <a:xfrm>
            <a:off x="3452625" y="2015900"/>
            <a:ext cx="23391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5 </a:t>
            </a:r>
            <a:r>
              <a:rPr lang="en"/>
              <a:t> predictors</a:t>
            </a:r>
            <a:endParaRPr/>
          </a:p>
          <a:p>
            <a:pPr indent="0" lvl="0" marL="0" rtl="0" algn="l">
              <a:spcBef>
                <a:spcPts val="1200"/>
              </a:spcBef>
              <a:spcAft>
                <a:spcPts val="0"/>
              </a:spcAft>
              <a:buNone/>
            </a:pPr>
            <a:r>
              <a:rPr lang="en"/>
              <a:t>Test Accuracy : 77.89%</a:t>
            </a:r>
            <a:endParaRPr/>
          </a:p>
          <a:p>
            <a:pPr indent="0" lvl="0" marL="0" rtl="0" algn="l">
              <a:spcBef>
                <a:spcPts val="1200"/>
              </a:spcBef>
              <a:spcAft>
                <a:spcPts val="1200"/>
              </a:spcAft>
              <a:buNone/>
            </a:pPr>
            <a:r>
              <a:t/>
            </a:r>
            <a:endParaRPr/>
          </a:p>
        </p:txBody>
      </p:sp>
      <p:sp>
        <p:nvSpPr>
          <p:cNvPr id="540" name="Google Shape;540;p42"/>
          <p:cNvSpPr txBox="1"/>
          <p:nvPr>
            <p:ph idx="1" type="body"/>
          </p:nvPr>
        </p:nvSpPr>
        <p:spPr>
          <a:xfrm>
            <a:off x="6089150" y="2015900"/>
            <a:ext cx="23391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3 </a:t>
            </a:r>
            <a:r>
              <a:rPr lang="en"/>
              <a:t> predictors</a:t>
            </a:r>
            <a:endParaRPr/>
          </a:p>
          <a:p>
            <a:pPr indent="0" lvl="0" marL="0" rtl="0" algn="l">
              <a:spcBef>
                <a:spcPts val="1200"/>
              </a:spcBef>
              <a:spcAft>
                <a:spcPts val="0"/>
              </a:spcAft>
              <a:buNone/>
            </a:pPr>
            <a:r>
              <a:rPr lang="en"/>
              <a:t>Test Accuracy : 77.14%</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pic>
        <p:nvPicPr>
          <p:cNvPr id="541" name="Google Shape;541;p42"/>
          <p:cNvPicPr preferRelativeResize="0"/>
          <p:nvPr/>
        </p:nvPicPr>
        <p:blipFill>
          <a:blip r:embed="rId5">
            <a:alphaModFix/>
          </a:blip>
          <a:stretch>
            <a:fillRect/>
          </a:stretch>
        </p:blipFill>
        <p:spPr>
          <a:xfrm>
            <a:off x="5987825" y="2882400"/>
            <a:ext cx="3000737" cy="2261100"/>
          </a:xfrm>
          <a:prstGeom prst="rect">
            <a:avLst/>
          </a:prstGeom>
          <a:noFill/>
          <a:ln>
            <a:noFill/>
          </a:ln>
        </p:spPr>
      </p:pic>
      <p:sp>
        <p:nvSpPr>
          <p:cNvPr id="542" name="Google Shape;542;p42"/>
          <p:cNvSpPr/>
          <p:nvPr/>
        </p:nvSpPr>
        <p:spPr>
          <a:xfrm>
            <a:off x="187775" y="48375"/>
            <a:ext cx="1179600" cy="393600"/>
          </a:xfrm>
          <a:prstGeom prst="roundRect">
            <a:avLst>
              <a:gd fmla="val 16667" name="adj"/>
            </a:avLst>
          </a:prstGeom>
          <a:solidFill>
            <a:srgbClr val="D0E0E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rgbClr val="EB5600"/>
                </a:solidFill>
                <a:latin typeface="Lato"/>
                <a:ea typeface="Lato"/>
                <a:cs typeface="Lato"/>
                <a:sym typeface="Lato"/>
              </a:rPr>
              <a:t>Project Introduction</a:t>
            </a:r>
            <a:endParaRPr b="1" sz="1100">
              <a:solidFill>
                <a:srgbClr val="EB5600"/>
              </a:solidFill>
              <a:latin typeface="Lato"/>
              <a:ea typeface="Lato"/>
              <a:cs typeface="Lato"/>
              <a:sym typeface="Lato"/>
            </a:endParaRPr>
          </a:p>
        </p:txBody>
      </p:sp>
      <p:sp>
        <p:nvSpPr>
          <p:cNvPr id="543" name="Google Shape;543;p42"/>
          <p:cNvSpPr/>
          <p:nvPr/>
        </p:nvSpPr>
        <p:spPr>
          <a:xfrm>
            <a:off x="1484000" y="48375"/>
            <a:ext cx="1179600" cy="393600"/>
          </a:xfrm>
          <a:prstGeom prst="roundRect">
            <a:avLst>
              <a:gd fmla="val 16667" name="adj"/>
            </a:avLst>
          </a:prstGeom>
          <a:solidFill>
            <a:srgbClr val="D0E0E3"/>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100">
                <a:solidFill>
                  <a:srgbClr val="EB5600"/>
                </a:solidFill>
                <a:latin typeface="Lato"/>
                <a:ea typeface="Lato"/>
                <a:cs typeface="Lato"/>
                <a:sym typeface="Lato"/>
              </a:rPr>
              <a:t>Data  Overview</a:t>
            </a:r>
            <a:endParaRPr b="1" sz="1100">
              <a:solidFill>
                <a:srgbClr val="EB5600"/>
              </a:solidFill>
              <a:latin typeface="Lato"/>
              <a:ea typeface="Lato"/>
              <a:cs typeface="Lato"/>
              <a:sym typeface="Lato"/>
            </a:endParaRPr>
          </a:p>
        </p:txBody>
      </p:sp>
      <p:sp>
        <p:nvSpPr>
          <p:cNvPr id="544" name="Google Shape;544;p42"/>
          <p:cNvSpPr/>
          <p:nvPr/>
        </p:nvSpPr>
        <p:spPr>
          <a:xfrm>
            <a:off x="5327888" y="48375"/>
            <a:ext cx="1179600" cy="393600"/>
          </a:xfrm>
          <a:prstGeom prst="roundRect">
            <a:avLst>
              <a:gd fmla="val 16667" name="adj"/>
            </a:avLst>
          </a:prstGeom>
          <a:solidFill>
            <a:srgbClr val="D0E0E3"/>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100">
                <a:solidFill>
                  <a:srgbClr val="EB5600"/>
                </a:solidFill>
                <a:latin typeface="Lato"/>
                <a:ea typeface="Lato"/>
                <a:cs typeface="Lato"/>
                <a:sym typeface="Lato"/>
              </a:rPr>
              <a:t>Conclusion</a:t>
            </a:r>
            <a:endParaRPr b="1" sz="1100">
              <a:solidFill>
                <a:srgbClr val="EB5600"/>
              </a:solidFill>
              <a:latin typeface="Lato"/>
              <a:ea typeface="Lato"/>
              <a:cs typeface="Lato"/>
              <a:sym typeface="Lato"/>
            </a:endParaRPr>
          </a:p>
        </p:txBody>
      </p:sp>
      <p:sp>
        <p:nvSpPr>
          <p:cNvPr id="545" name="Google Shape;545;p42"/>
          <p:cNvSpPr/>
          <p:nvPr/>
        </p:nvSpPr>
        <p:spPr>
          <a:xfrm>
            <a:off x="4054063" y="48375"/>
            <a:ext cx="1179600" cy="393600"/>
          </a:xfrm>
          <a:prstGeom prst="roundRect">
            <a:avLst>
              <a:gd fmla="val 16667" name="adj"/>
            </a:avLst>
          </a:prstGeom>
          <a:solidFill>
            <a:srgbClr val="A2C4C9"/>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100">
                <a:solidFill>
                  <a:srgbClr val="EB5600"/>
                </a:solidFill>
                <a:latin typeface="Lato"/>
                <a:ea typeface="Lato"/>
                <a:cs typeface="Lato"/>
                <a:sym typeface="Lato"/>
              </a:rPr>
              <a:t>Models</a:t>
            </a:r>
            <a:endParaRPr b="1" sz="1100">
              <a:solidFill>
                <a:srgbClr val="EB5600"/>
              </a:solidFill>
              <a:latin typeface="Lato"/>
              <a:ea typeface="Lato"/>
              <a:cs typeface="Lato"/>
              <a:sym typeface="Lato"/>
            </a:endParaRPr>
          </a:p>
        </p:txBody>
      </p:sp>
      <p:sp>
        <p:nvSpPr>
          <p:cNvPr id="546" name="Google Shape;546;p42"/>
          <p:cNvSpPr/>
          <p:nvPr/>
        </p:nvSpPr>
        <p:spPr>
          <a:xfrm>
            <a:off x="6624150" y="48375"/>
            <a:ext cx="1179600" cy="393600"/>
          </a:xfrm>
          <a:prstGeom prst="roundRect">
            <a:avLst>
              <a:gd fmla="val 16667" name="adj"/>
            </a:avLst>
          </a:prstGeom>
          <a:solidFill>
            <a:srgbClr val="D0E0E3"/>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100">
                <a:solidFill>
                  <a:srgbClr val="EB5600"/>
                </a:solidFill>
                <a:latin typeface="Lato"/>
                <a:ea typeface="Lato"/>
                <a:cs typeface="Lato"/>
                <a:sym typeface="Lato"/>
              </a:rPr>
              <a:t>Future</a:t>
            </a:r>
            <a:endParaRPr b="1" sz="1100">
              <a:solidFill>
                <a:srgbClr val="EB5600"/>
              </a:solidFill>
              <a:latin typeface="Lato"/>
              <a:ea typeface="Lato"/>
              <a:cs typeface="Lato"/>
              <a:sym typeface="Lato"/>
            </a:endParaRPr>
          </a:p>
          <a:p>
            <a:pPr indent="0" lvl="0" marL="0" rtl="0" algn="ctr">
              <a:lnSpc>
                <a:spcPct val="115000"/>
              </a:lnSpc>
              <a:spcBef>
                <a:spcPts val="0"/>
              </a:spcBef>
              <a:spcAft>
                <a:spcPts val="0"/>
              </a:spcAft>
              <a:buNone/>
            </a:pPr>
            <a:r>
              <a:rPr b="1" lang="en" sz="1100">
                <a:solidFill>
                  <a:srgbClr val="EB5600"/>
                </a:solidFill>
                <a:latin typeface="Lato"/>
                <a:ea typeface="Lato"/>
                <a:cs typeface="Lato"/>
                <a:sym typeface="Lato"/>
              </a:rPr>
              <a:t>Research</a:t>
            </a:r>
            <a:endParaRPr b="1" sz="1100">
              <a:solidFill>
                <a:srgbClr val="EB5600"/>
              </a:solidFill>
              <a:latin typeface="Lato"/>
              <a:ea typeface="Lato"/>
              <a:cs typeface="Lato"/>
              <a:sym typeface="Lato"/>
            </a:endParaRPr>
          </a:p>
        </p:txBody>
      </p:sp>
      <p:sp>
        <p:nvSpPr>
          <p:cNvPr id="547" name="Google Shape;547;p42"/>
          <p:cNvSpPr/>
          <p:nvPr/>
        </p:nvSpPr>
        <p:spPr>
          <a:xfrm>
            <a:off x="2780225" y="48375"/>
            <a:ext cx="1179600" cy="393600"/>
          </a:xfrm>
          <a:prstGeom prst="roundRect">
            <a:avLst>
              <a:gd fmla="val 16667" name="adj"/>
            </a:avLst>
          </a:prstGeom>
          <a:solidFill>
            <a:srgbClr val="D0E0E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rgbClr val="EB5600"/>
                </a:solidFill>
                <a:latin typeface="Lato"/>
                <a:ea typeface="Lato"/>
                <a:cs typeface="Lato"/>
                <a:sym typeface="Lato"/>
              </a:rPr>
              <a:t>Variable Selection</a:t>
            </a:r>
            <a:endParaRPr b="1" sz="800">
              <a:solidFill>
                <a:srgbClr val="EB5600"/>
              </a:solidFill>
              <a:latin typeface="Lato"/>
              <a:ea typeface="Lato"/>
              <a:cs typeface="Lato"/>
              <a:sym typeface="Lato"/>
            </a:endParaRPr>
          </a:p>
        </p:txBody>
      </p:sp>
      <p:sp>
        <p:nvSpPr>
          <p:cNvPr id="548" name="Google Shape;548;p42"/>
          <p:cNvSpPr/>
          <p:nvPr/>
        </p:nvSpPr>
        <p:spPr>
          <a:xfrm>
            <a:off x="8605650" y="48375"/>
            <a:ext cx="462900" cy="393600"/>
          </a:xfrm>
          <a:prstGeom prst="roundRect">
            <a:avLst>
              <a:gd fmla="val 16667" name="adj"/>
            </a:avLst>
          </a:prstGeom>
          <a:solidFill>
            <a:srgbClr val="D0E0E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rgbClr val="1A1A1A"/>
                </a:solidFill>
                <a:latin typeface="Lato"/>
                <a:ea typeface="Lato"/>
                <a:cs typeface="Lato"/>
                <a:sym typeface="Lato"/>
              </a:rPr>
              <a:t>12</a:t>
            </a:r>
            <a:endParaRPr b="1" sz="1100">
              <a:solidFill>
                <a:srgbClr val="1A1A1A"/>
              </a:solidFill>
              <a:latin typeface="Lato"/>
              <a:ea typeface="Lato"/>
              <a:cs typeface="Lato"/>
              <a:sym typeface="Lato"/>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2" name="Shape 552"/>
        <p:cNvGrpSpPr/>
        <p:nvPr/>
      </p:nvGrpSpPr>
      <p:grpSpPr>
        <a:xfrm>
          <a:off x="0" y="0"/>
          <a:ext cx="0" cy="0"/>
          <a:chOff x="0" y="0"/>
          <a:chExt cx="0" cy="0"/>
        </a:xfrm>
      </p:grpSpPr>
      <p:sp>
        <p:nvSpPr>
          <p:cNvPr id="553" name="Google Shape;553;p4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KNN (K=2)</a:t>
            </a:r>
            <a:endParaRPr/>
          </a:p>
        </p:txBody>
      </p:sp>
      <p:sp>
        <p:nvSpPr>
          <p:cNvPr id="554" name="Google Shape;554;p43"/>
          <p:cNvSpPr txBox="1"/>
          <p:nvPr>
            <p:ph idx="1" type="body"/>
          </p:nvPr>
        </p:nvSpPr>
        <p:spPr>
          <a:xfrm>
            <a:off x="721700" y="2073425"/>
            <a:ext cx="23391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800"/>
              <a:t>All predictors</a:t>
            </a:r>
            <a:endParaRPr sz="1800"/>
          </a:p>
          <a:p>
            <a:pPr indent="0" lvl="0" marL="0" rtl="0" algn="l">
              <a:spcBef>
                <a:spcPts val="1200"/>
              </a:spcBef>
              <a:spcAft>
                <a:spcPts val="0"/>
              </a:spcAft>
              <a:buNone/>
            </a:pPr>
            <a:r>
              <a:rPr lang="en" sz="1450">
                <a:solidFill>
                  <a:srgbClr val="000000"/>
                </a:solidFill>
                <a:highlight>
                  <a:srgbClr val="FFFFFF"/>
                </a:highlight>
                <a:latin typeface="Arial"/>
                <a:ea typeface="Arial"/>
                <a:cs typeface="Arial"/>
                <a:sym typeface="Arial"/>
              </a:rPr>
              <a:t>2 NN Score: 78.89%</a:t>
            </a:r>
            <a:endParaRPr sz="1450">
              <a:solidFill>
                <a:srgbClr val="000000"/>
              </a:solidFill>
              <a:highlight>
                <a:srgbClr val="FFFFFF"/>
              </a:highlight>
              <a:latin typeface="Arial"/>
              <a:ea typeface="Arial"/>
              <a:cs typeface="Arial"/>
              <a:sym typeface="Arial"/>
            </a:endParaRPr>
          </a:p>
          <a:p>
            <a:pPr indent="0" lvl="0" marL="0" rtl="0" algn="l">
              <a:spcBef>
                <a:spcPts val="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
        <p:nvSpPr>
          <p:cNvPr id="555" name="Google Shape;555;p43"/>
          <p:cNvSpPr txBox="1"/>
          <p:nvPr>
            <p:ph idx="1" type="body"/>
          </p:nvPr>
        </p:nvSpPr>
        <p:spPr>
          <a:xfrm>
            <a:off x="3446675" y="2073425"/>
            <a:ext cx="23391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800"/>
              <a:t>5  predictors</a:t>
            </a:r>
            <a:endParaRPr sz="1800"/>
          </a:p>
          <a:p>
            <a:pPr indent="0" lvl="0" marL="0" rtl="0" algn="l">
              <a:spcBef>
                <a:spcPts val="1200"/>
              </a:spcBef>
              <a:spcAft>
                <a:spcPts val="0"/>
              </a:spcAft>
              <a:buNone/>
            </a:pPr>
            <a:r>
              <a:rPr lang="en" sz="1450">
                <a:solidFill>
                  <a:srgbClr val="000000"/>
                </a:solidFill>
                <a:highlight>
                  <a:srgbClr val="FFFFFF"/>
                </a:highlight>
                <a:latin typeface="Arial"/>
                <a:ea typeface="Arial"/>
                <a:cs typeface="Arial"/>
                <a:sym typeface="Arial"/>
              </a:rPr>
              <a:t>2 NN Score: 77.64%</a:t>
            </a:r>
            <a:endParaRPr sz="1450">
              <a:solidFill>
                <a:srgbClr val="000000"/>
              </a:solidFill>
              <a:highlight>
                <a:srgbClr val="FFFFFF"/>
              </a:highlight>
              <a:latin typeface="Arial"/>
              <a:ea typeface="Arial"/>
              <a:cs typeface="Arial"/>
              <a:sym typeface="Arial"/>
            </a:endParaRPr>
          </a:p>
          <a:p>
            <a:pPr indent="0" lvl="0" marL="0" rtl="0" algn="l">
              <a:spcBef>
                <a:spcPts val="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
        <p:nvSpPr>
          <p:cNvPr id="556" name="Google Shape;556;p43"/>
          <p:cNvSpPr txBox="1"/>
          <p:nvPr>
            <p:ph idx="1" type="body"/>
          </p:nvPr>
        </p:nvSpPr>
        <p:spPr>
          <a:xfrm>
            <a:off x="6083200" y="2073425"/>
            <a:ext cx="23391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800"/>
              <a:t>3  predictors</a:t>
            </a:r>
            <a:endParaRPr sz="1800"/>
          </a:p>
          <a:p>
            <a:pPr indent="0" lvl="0" marL="0" rtl="0" algn="l">
              <a:spcBef>
                <a:spcPts val="1200"/>
              </a:spcBef>
              <a:spcAft>
                <a:spcPts val="0"/>
              </a:spcAft>
              <a:buNone/>
            </a:pPr>
            <a:r>
              <a:rPr lang="en" sz="1450">
                <a:solidFill>
                  <a:srgbClr val="000000"/>
                </a:solidFill>
                <a:highlight>
                  <a:srgbClr val="FFFFFF"/>
                </a:highlight>
                <a:latin typeface="Arial"/>
                <a:ea typeface="Arial"/>
                <a:cs typeface="Arial"/>
                <a:sym typeface="Arial"/>
              </a:rPr>
              <a:t>2 NN Score: 77.14%</a:t>
            </a:r>
            <a:endParaRPr sz="1450">
              <a:solidFill>
                <a:srgbClr val="000000"/>
              </a:solidFill>
              <a:highlight>
                <a:srgbClr val="FFFFFF"/>
              </a:highlight>
              <a:latin typeface="Arial"/>
              <a:ea typeface="Arial"/>
              <a:cs typeface="Arial"/>
              <a:sym typeface="Arial"/>
            </a:endParaRPr>
          </a:p>
          <a:p>
            <a:pPr indent="0" lvl="0" marL="0" rtl="0" algn="l">
              <a:spcBef>
                <a:spcPts val="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
        <p:nvSpPr>
          <p:cNvPr id="557" name="Google Shape;557;p43"/>
          <p:cNvSpPr/>
          <p:nvPr/>
        </p:nvSpPr>
        <p:spPr>
          <a:xfrm>
            <a:off x="187775" y="48375"/>
            <a:ext cx="1179600" cy="393600"/>
          </a:xfrm>
          <a:prstGeom prst="roundRect">
            <a:avLst>
              <a:gd fmla="val 16667" name="adj"/>
            </a:avLst>
          </a:prstGeom>
          <a:solidFill>
            <a:srgbClr val="D0E0E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rgbClr val="EB5600"/>
                </a:solidFill>
                <a:latin typeface="Lato"/>
                <a:ea typeface="Lato"/>
                <a:cs typeface="Lato"/>
                <a:sym typeface="Lato"/>
              </a:rPr>
              <a:t>Project Introduction</a:t>
            </a:r>
            <a:endParaRPr b="1" sz="1100">
              <a:solidFill>
                <a:srgbClr val="EB5600"/>
              </a:solidFill>
              <a:latin typeface="Lato"/>
              <a:ea typeface="Lato"/>
              <a:cs typeface="Lato"/>
              <a:sym typeface="Lato"/>
            </a:endParaRPr>
          </a:p>
        </p:txBody>
      </p:sp>
      <p:sp>
        <p:nvSpPr>
          <p:cNvPr id="558" name="Google Shape;558;p43"/>
          <p:cNvSpPr/>
          <p:nvPr/>
        </p:nvSpPr>
        <p:spPr>
          <a:xfrm>
            <a:off x="1484000" y="48375"/>
            <a:ext cx="1179600" cy="393600"/>
          </a:xfrm>
          <a:prstGeom prst="roundRect">
            <a:avLst>
              <a:gd fmla="val 16667" name="adj"/>
            </a:avLst>
          </a:prstGeom>
          <a:solidFill>
            <a:srgbClr val="D0E0E3"/>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100">
                <a:solidFill>
                  <a:srgbClr val="EB5600"/>
                </a:solidFill>
                <a:latin typeface="Lato"/>
                <a:ea typeface="Lato"/>
                <a:cs typeface="Lato"/>
                <a:sym typeface="Lato"/>
              </a:rPr>
              <a:t>Data  Overview</a:t>
            </a:r>
            <a:endParaRPr b="1" sz="1100">
              <a:solidFill>
                <a:srgbClr val="EB5600"/>
              </a:solidFill>
              <a:latin typeface="Lato"/>
              <a:ea typeface="Lato"/>
              <a:cs typeface="Lato"/>
              <a:sym typeface="Lato"/>
            </a:endParaRPr>
          </a:p>
        </p:txBody>
      </p:sp>
      <p:sp>
        <p:nvSpPr>
          <p:cNvPr id="559" name="Google Shape;559;p43"/>
          <p:cNvSpPr/>
          <p:nvPr/>
        </p:nvSpPr>
        <p:spPr>
          <a:xfrm>
            <a:off x="5327888" y="48375"/>
            <a:ext cx="1179600" cy="393600"/>
          </a:xfrm>
          <a:prstGeom prst="roundRect">
            <a:avLst>
              <a:gd fmla="val 16667" name="adj"/>
            </a:avLst>
          </a:prstGeom>
          <a:solidFill>
            <a:srgbClr val="D0E0E3"/>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100">
                <a:solidFill>
                  <a:srgbClr val="EB5600"/>
                </a:solidFill>
                <a:latin typeface="Lato"/>
                <a:ea typeface="Lato"/>
                <a:cs typeface="Lato"/>
                <a:sym typeface="Lato"/>
              </a:rPr>
              <a:t>Conclusion</a:t>
            </a:r>
            <a:endParaRPr b="1" sz="1100">
              <a:solidFill>
                <a:srgbClr val="EB5600"/>
              </a:solidFill>
              <a:latin typeface="Lato"/>
              <a:ea typeface="Lato"/>
              <a:cs typeface="Lato"/>
              <a:sym typeface="Lato"/>
            </a:endParaRPr>
          </a:p>
        </p:txBody>
      </p:sp>
      <p:sp>
        <p:nvSpPr>
          <p:cNvPr id="560" name="Google Shape;560;p43"/>
          <p:cNvSpPr/>
          <p:nvPr/>
        </p:nvSpPr>
        <p:spPr>
          <a:xfrm>
            <a:off x="4054063" y="48375"/>
            <a:ext cx="1179600" cy="393600"/>
          </a:xfrm>
          <a:prstGeom prst="roundRect">
            <a:avLst>
              <a:gd fmla="val 16667" name="adj"/>
            </a:avLst>
          </a:prstGeom>
          <a:solidFill>
            <a:srgbClr val="A2C4C9"/>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100">
                <a:solidFill>
                  <a:srgbClr val="EB5600"/>
                </a:solidFill>
                <a:latin typeface="Lato"/>
                <a:ea typeface="Lato"/>
                <a:cs typeface="Lato"/>
                <a:sym typeface="Lato"/>
              </a:rPr>
              <a:t>Models</a:t>
            </a:r>
            <a:endParaRPr b="1" sz="1100">
              <a:solidFill>
                <a:srgbClr val="EB5600"/>
              </a:solidFill>
              <a:latin typeface="Lato"/>
              <a:ea typeface="Lato"/>
              <a:cs typeface="Lato"/>
              <a:sym typeface="Lato"/>
            </a:endParaRPr>
          </a:p>
        </p:txBody>
      </p:sp>
      <p:sp>
        <p:nvSpPr>
          <p:cNvPr id="561" name="Google Shape;561;p43"/>
          <p:cNvSpPr/>
          <p:nvPr/>
        </p:nvSpPr>
        <p:spPr>
          <a:xfrm>
            <a:off x="6624150" y="48375"/>
            <a:ext cx="1179600" cy="393600"/>
          </a:xfrm>
          <a:prstGeom prst="roundRect">
            <a:avLst>
              <a:gd fmla="val 16667" name="adj"/>
            </a:avLst>
          </a:prstGeom>
          <a:solidFill>
            <a:srgbClr val="D0E0E3"/>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100">
                <a:solidFill>
                  <a:srgbClr val="EB5600"/>
                </a:solidFill>
                <a:latin typeface="Lato"/>
                <a:ea typeface="Lato"/>
                <a:cs typeface="Lato"/>
                <a:sym typeface="Lato"/>
              </a:rPr>
              <a:t>Future</a:t>
            </a:r>
            <a:endParaRPr b="1" sz="1100">
              <a:solidFill>
                <a:srgbClr val="EB5600"/>
              </a:solidFill>
              <a:latin typeface="Lato"/>
              <a:ea typeface="Lato"/>
              <a:cs typeface="Lato"/>
              <a:sym typeface="Lato"/>
            </a:endParaRPr>
          </a:p>
          <a:p>
            <a:pPr indent="0" lvl="0" marL="0" rtl="0" algn="ctr">
              <a:lnSpc>
                <a:spcPct val="115000"/>
              </a:lnSpc>
              <a:spcBef>
                <a:spcPts val="0"/>
              </a:spcBef>
              <a:spcAft>
                <a:spcPts val="0"/>
              </a:spcAft>
              <a:buNone/>
            </a:pPr>
            <a:r>
              <a:rPr b="1" lang="en" sz="1100">
                <a:solidFill>
                  <a:srgbClr val="EB5600"/>
                </a:solidFill>
                <a:latin typeface="Lato"/>
                <a:ea typeface="Lato"/>
                <a:cs typeface="Lato"/>
                <a:sym typeface="Lato"/>
              </a:rPr>
              <a:t>Research</a:t>
            </a:r>
            <a:endParaRPr b="1" sz="1100">
              <a:solidFill>
                <a:srgbClr val="EB5600"/>
              </a:solidFill>
              <a:latin typeface="Lato"/>
              <a:ea typeface="Lato"/>
              <a:cs typeface="Lato"/>
              <a:sym typeface="Lato"/>
            </a:endParaRPr>
          </a:p>
        </p:txBody>
      </p:sp>
      <p:sp>
        <p:nvSpPr>
          <p:cNvPr id="562" name="Google Shape;562;p43"/>
          <p:cNvSpPr/>
          <p:nvPr/>
        </p:nvSpPr>
        <p:spPr>
          <a:xfrm>
            <a:off x="2780225" y="48375"/>
            <a:ext cx="1179600" cy="393600"/>
          </a:xfrm>
          <a:prstGeom prst="roundRect">
            <a:avLst>
              <a:gd fmla="val 16667" name="adj"/>
            </a:avLst>
          </a:prstGeom>
          <a:solidFill>
            <a:srgbClr val="D0E0E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rgbClr val="EB5600"/>
                </a:solidFill>
                <a:latin typeface="Lato"/>
                <a:ea typeface="Lato"/>
                <a:cs typeface="Lato"/>
                <a:sym typeface="Lato"/>
              </a:rPr>
              <a:t>Variable Selection</a:t>
            </a:r>
            <a:endParaRPr b="1" sz="800">
              <a:solidFill>
                <a:srgbClr val="EB5600"/>
              </a:solidFill>
              <a:latin typeface="Lato"/>
              <a:ea typeface="Lato"/>
              <a:cs typeface="Lato"/>
              <a:sym typeface="Lato"/>
            </a:endParaRPr>
          </a:p>
        </p:txBody>
      </p:sp>
      <p:sp>
        <p:nvSpPr>
          <p:cNvPr id="563" name="Google Shape;563;p43"/>
          <p:cNvSpPr/>
          <p:nvPr/>
        </p:nvSpPr>
        <p:spPr>
          <a:xfrm>
            <a:off x="8605650" y="48375"/>
            <a:ext cx="462900" cy="393600"/>
          </a:xfrm>
          <a:prstGeom prst="roundRect">
            <a:avLst>
              <a:gd fmla="val 16667" name="adj"/>
            </a:avLst>
          </a:prstGeom>
          <a:solidFill>
            <a:srgbClr val="D0E0E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rgbClr val="1A1A1A"/>
                </a:solidFill>
                <a:latin typeface="Lato"/>
                <a:ea typeface="Lato"/>
                <a:cs typeface="Lato"/>
                <a:sym typeface="Lato"/>
              </a:rPr>
              <a:t>13</a:t>
            </a:r>
            <a:endParaRPr b="1" sz="1100">
              <a:solidFill>
                <a:srgbClr val="1A1A1A"/>
              </a:solidFill>
              <a:latin typeface="Lato"/>
              <a:ea typeface="Lato"/>
              <a:cs typeface="Lato"/>
              <a:sym typeface="Lato"/>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7" name="Shape 567"/>
        <p:cNvGrpSpPr/>
        <p:nvPr/>
      </p:nvGrpSpPr>
      <p:grpSpPr>
        <a:xfrm>
          <a:off x="0" y="0"/>
          <a:ext cx="0" cy="0"/>
          <a:chOff x="0" y="0"/>
          <a:chExt cx="0" cy="0"/>
        </a:xfrm>
      </p:grpSpPr>
      <p:sp>
        <p:nvSpPr>
          <p:cNvPr id="568" name="Google Shape;568;p4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KNN-finding best K</a:t>
            </a:r>
            <a:endParaRPr/>
          </a:p>
        </p:txBody>
      </p:sp>
      <p:pic>
        <p:nvPicPr>
          <p:cNvPr id="569" name="Google Shape;569;p44"/>
          <p:cNvPicPr preferRelativeResize="0"/>
          <p:nvPr/>
        </p:nvPicPr>
        <p:blipFill>
          <a:blip r:embed="rId3">
            <a:alphaModFix/>
          </a:blip>
          <a:stretch>
            <a:fillRect/>
          </a:stretch>
        </p:blipFill>
        <p:spPr>
          <a:xfrm>
            <a:off x="495100" y="3028093"/>
            <a:ext cx="2748399" cy="2115407"/>
          </a:xfrm>
          <a:prstGeom prst="rect">
            <a:avLst/>
          </a:prstGeom>
          <a:noFill/>
          <a:ln>
            <a:noFill/>
          </a:ln>
        </p:spPr>
      </p:pic>
      <p:pic>
        <p:nvPicPr>
          <p:cNvPr id="570" name="Google Shape;570;p44"/>
          <p:cNvPicPr preferRelativeResize="0"/>
          <p:nvPr/>
        </p:nvPicPr>
        <p:blipFill>
          <a:blip r:embed="rId4">
            <a:alphaModFix/>
          </a:blip>
          <a:stretch>
            <a:fillRect/>
          </a:stretch>
        </p:blipFill>
        <p:spPr>
          <a:xfrm>
            <a:off x="3155053" y="3028109"/>
            <a:ext cx="2748400" cy="2040166"/>
          </a:xfrm>
          <a:prstGeom prst="rect">
            <a:avLst/>
          </a:prstGeom>
          <a:noFill/>
          <a:ln>
            <a:noFill/>
          </a:ln>
        </p:spPr>
      </p:pic>
      <p:pic>
        <p:nvPicPr>
          <p:cNvPr id="571" name="Google Shape;571;p44"/>
          <p:cNvPicPr preferRelativeResize="0"/>
          <p:nvPr/>
        </p:nvPicPr>
        <p:blipFill>
          <a:blip r:embed="rId5">
            <a:alphaModFix/>
          </a:blip>
          <a:stretch>
            <a:fillRect/>
          </a:stretch>
        </p:blipFill>
        <p:spPr>
          <a:xfrm>
            <a:off x="5972796" y="3000410"/>
            <a:ext cx="2748400" cy="2095565"/>
          </a:xfrm>
          <a:prstGeom prst="rect">
            <a:avLst/>
          </a:prstGeom>
          <a:noFill/>
          <a:ln>
            <a:noFill/>
          </a:ln>
        </p:spPr>
      </p:pic>
      <p:sp>
        <p:nvSpPr>
          <p:cNvPr id="572" name="Google Shape;572;p44"/>
          <p:cNvSpPr txBox="1"/>
          <p:nvPr>
            <p:ph idx="1" type="body"/>
          </p:nvPr>
        </p:nvSpPr>
        <p:spPr>
          <a:xfrm>
            <a:off x="815950" y="1853850"/>
            <a:ext cx="23391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All predictors</a:t>
            </a:r>
            <a:endParaRPr/>
          </a:p>
          <a:p>
            <a:pPr indent="0" lvl="0" marL="0" rtl="0" algn="l">
              <a:spcBef>
                <a:spcPts val="1200"/>
              </a:spcBef>
              <a:spcAft>
                <a:spcPts val="0"/>
              </a:spcAft>
              <a:buNone/>
            </a:pPr>
            <a:r>
              <a:rPr lang="en"/>
              <a:t>1.K=4</a:t>
            </a:r>
            <a:endParaRPr/>
          </a:p>
          <a:p>
            <a:pPr indent="0" lvl="0" marL="0" rtl="0" algn="l">
              <a:spcBef>
                <a:spcPts val="1200"/>
              </a:spcBef>
              <a:spcAft>
                <a:spcPts val="0"/>
              </a:spcAft>
              <a:buNone/>
            </a:pPr>
            <a:r>
              <a:rPr lang="en" sz="1250">
                <a:solidFill>
                  <a:srgbClr val="000000"/>
                </a:solidFill>
                <a:highlight>
                  <a:srgbClr val="FFFFFF"/>
                </a:highlight>
                <a:latin typeface="Arial"/>
                <a:ea typeface="Arial"/>
                <a:cs typeface="Arial"/>
                <a:sym typeface="Arial"/>
              </a:rPr>
              <a:t>2.KNN Score is 80.65%</a:t>
            </a:r>
            <a:endParaRPr/>
          </a:p>
          <a:p>
            <a:pPr indent="0" lvl="0" marL="0" rtl="0" algn="l">
              <a:spcBef>
                <a:spcPts val="0"/>
              </a:spcBef>
              <a:spcAft>
                <a:spcPts val="1200"/>
              </a:spcAft>
              <a:buNone/>
            </a:pPr>
            <a:r>
              <a:t/>
            </a:r>
            <a:endParaRPr/>
          </a:p>
        </p:txBody>
      </p:sp>
      <p:sp>
        <p:nvSpPr>
          <p:cNvPr id="573" name="Google Shape;573;p44"/>
          <p:cNvSpPr txBox="1"/>
          <p:nvPr>
            <p:ph idx="1" type="body"/>
          </p:nvPr>
        </p:nvSpPr>
        <p:spPr>
          <a:xfrm>
            <a:off x="3540925" y="1853850"/>
            <a:ext cx="23391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5  predictors</a:t>
            </a:r>
            <a:endParaRPr/>
          </a:p>
          <a:p>
            <a:pPr indent="0" lvl="0" marL="0" rtl="0" algn="l">
              <a:spcBef>
                <a:spcPts val="1200"/>
              </a:spcBef>
              <a:spcAft>
                <a:spcPts val="0"/>
              </a:spcAft>
              <a:buNone/>
            </a:pPr>
            <a:r>
              <a:rPr lang="en"/>
              <a:t>1.K=4</a:t>
            </a:r>
            <a:endParaRPr/>
          </a:p>
          <a:p>
            <a:pPr indent="0" lvl="0" marL="0" rtl="0" algn="l">
              <a:spcBef>
                <a:spcPts val="1200"/>
              </a:spcBef>
              <a:spcAft>
                <a:spcPts val="0"/>
              </a:spcAft>
              <a:buNone/>
            </a:pPr>
            <a:r>
              <a:rPr lang="en" sz="1250">
                <a:solidFill>
                  <a:srgbClr val="000000"/>
                </a:solidFill>
                <a:highlight>
                  <a:srgbClr val="FFFFFF"/>
                </a:highlight>
                <a:latin typeface="Arial"/>
                <a:ea typeface="Arial"/>
                <a:cs typeface="Arial"/>
                <a:sym typeface="Arial"/>
              </a:rPr>
              <a:t>2.KNN Score is 81.91%</a:t>
            </a:r>
            <a:endParaRPr/>
          </a:p>
          <a:p>
            <a:pPr indent="0" lvl="0" marL="0" rtl="0" algn="l">
              <a:spcBef>
                <a:spcPts val="0"/>
              </a:spcBef>
              <a:spcAft>
                <a:spcPts val="1200"/>
              </a:spcAft>
              <a:buNone/>
            </a:pPr>
            <a:r>
              <a:t/>
            </a:r>
            <a:endParaRPr/>
          </a:p>
        </p:txBody>
      </p:sp>
      <p:sp>
        <p:nvSpPr>
          <p:cNvPr id="574" name="Google Shape;574;p44"/>
          <p:cNvSpPr txBox="1"/>
          <p:nvPr>
            <p:ph idx="1" type="body"/>
          </p:nvPr>
        </p:nvSpPr>
        <p:spPr>
          <a:xfrm>
            <a:off x="6177450" y="1853850"/>
            <a:ext cx="23391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3  predictors</a:t>
            </a:r>
            <a:endParaRPr/>
          </a:p>
          <a:p>
            <a:pPr indent="0" lvl="0" marL="0" rtl="0" algn="l">
              <a:spcBef>
                <a:spcPts val="1200"/>
              </a:spcBef>
              <a:spcAft>
                <a:spcPts val="0"/>
              </a:spcAft>
              <a:buNone/>
            </a:pPr>
            <a:r>
              <a:rPr lang="en"/>
              <a:t>1.K=4</a:t>
            </a:r>
            <a:endParaRPr/>
          </a:p>
          <a:p>
            <a:pPr indent="0" lvl="0" marL="0" rtl="0" algn="l">
              <a:spcBef>
                <a:spcPts val="1200"/>
              </a:spcBef>
              <a:spcAft>
                <a:spcPts val="0"/>
              </a:spcAft>
              <a:buNone/>
            </a:pPr>
            <a:r>
              <a:rPr lang="en" sz="1250">
                <a:solidFill>
                  <a:srgbClr val="000000"/>
                </a:solidFill>
                <a:highlight>
                  <a:srgbClr val="FFFFFF"/>
                </a:highlight>
                <a:latin typeface="Arial"/>
                <a:ea typeface="Arial"/>
                <a:cs typeface="Arial"/>
                <a:sym typeface="Arial"/>
              </a:rPr>
              <a:t>2.KNN Score is 79.90%</a:t>
            </a:r>
            <a:endParaRPr sz="1250">
              <a:solidFill>
                <a:srgbClr val="000000"/>
              </a:solidFill>
              <a:highlight>
                <a:srgbClr val="FFFFFF"/>
              </a:highlight>
              <a:latin typeface="Arial"/>
              <a:ea typeface="Arial"/>
              <a:cs typeface="Arial"/>
              <a:sym typeface="Arial"/>
            </a:endParaRPr>
          </a:p>
          <a:p>
            <a:pPr indent="0" lvl="0" marL="0" rtl="0" algn="l">
              <a:spcBef>
                <a:spcPts val="0"/>
              </a:spcBef>
              <a:spcAft>
                <a:spcPts val="0"/>
              </a:spcAft>
              <a:buNone/>
            </a:pPr>
            <a:r>
              <a:t/>
            </a:r>
            <a:endParaRPr/>
          </a:p>
          <a:p>
            <a:pPr indent="0" lvl="0" marL="0" rtl="0" algn="l">
              <a:spcBef>
                <a:spcPts val="1200"/>
              </a:spcBef>
              <a:spcAft>
                <a:spcPts val="1200"/>
              </a:spcAft>
              <a:buNone/>
            </a:pPr>
            <a:r>
              <a:t/>
            </a:r>
            <a:endParaRPr/>
          </a:p>
        </p:txBody>
      </p:sp>
      <p:sp>
        <p:nvSpPr>
          <p:cNvPr id="575" name="Google Shape;575;p44"/>
          <p:cNvSpPr/>
          <p:nvPr/>
        </p:nvSpPr>
        <p:spPr>
          <a:xfrm>
            <a:off x="187775" y="48375"/>
            <a:ext cx="1179600" cy="393600"/>
          </a:xfrm>
          <a:prstGeom prst="roundRect">
            <a:avLst>
              <a:gd fmla="val 16667" name="adj"/>
            </a:avLst>
          </a:prstGeom>
          <a:solidFill>
            <a:srgbClr val="D0E0E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rgbClr val="EB5600"/>
                </a:solidFill>
                <a:latin typeface="Lato"/>
                <a:ea typeface="Lato"/>
                <a:cs typeface="Lato"/>
                <a:sym typeface="Lato"/>
              </a:rPr>
              <a:t>Project Introduction</a:t>
            </a:r>
            <a:endParaRPr b="1" sz="1100">
              <a:solidFill>
                <a:srgbClr val="EB5600"/>
              </a:solidFill>
              <a:latin typeface="Lato"/>
              <a:ea typeface="Lato"/>
              <a:cs typeface="Lato"/>
              <a:sym typeface="Lato"/>
            </a:endParaRPr>
          </a:p>
        </p:txBody>
      </p:sp>
      <p:sp>
        <p:nvSpPr>
          <p:cNvPr id="576" name="Google Shape;576;p44"/>
          <p:cNvSpPr/>
          <p:nvPr/>
        </p:nvSpPr>
        <p:spPr>
          <a:xfrm>
            <a:off x="1484000" y="48375"/>
            <a:ext cx="1179600" cy="393600"/>
          </a:xfrm>
          <a:prstGeom prst="roundRect">
            <a:avLst>
              <a:gd fmla="val 16667" name="adj"/>
            </a:avLst>
          </a:prstGeom>
          <a:solidFill>
            <a:srgbClr val="D0E0E3"/>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100">
                <a:solidFill>
                  <a:srgbClr val="EB5600"/>
                </a:solidFill>
                <a:latin typeface="Lato"/>
                <a:ea typeface="Lato"/>
                <a:cs typeface="Lato"/>
                <a:sym typeface="Lato"/>
              </a:rPr>
              <a:t>Data  Overview</a:t>
            </a:r>
            <a:endParaRPr b="1" sz="1100">
              <a:solidFill>
                <a:srgbClr val="EB5600"/>
              </a:solidFill>
              <a:latin typeface="Lato"/>
              <a:ea typeface="Lato"/>
              <a:cs typeface="Lato"/>
              <a:sym typeface="Lato"/>
            </a:endParaRPr>
          </a:p>
        </p:txBody>
      </p:sp>
      <p:sp>
        <p:nvSpPr>
          <p:cNvPr id="577" name="Google Shape;577;p44"/>
          <p:cNvSpPr/>
          <p:nvPr/>
        </p:nvSpPr>
        <p:spPr>
          <a:xfrm>
            <a:off x="5327888" y="48375"/>
            <a:ext cx="1179600" cy="393600"/>
          </a:xfrm>
          <a:prstGeom prst="roundRect">
            <a:avLst>
              <a:gd fmla="val 16667" name="adj"/>
            </a:avLst>
          </a:prstGeom>
          <a:solidFill>
            <a:srgbClr val="D0E0E3"/>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100">
                <a:solidFill>
                  <a:srgbClr val="EB5600"/>
                </a:solidFill>
                <a:latin typeface="Lato"/>
                <a:ea typeface="Lato"/>
                <a:cs typeface="Lato"/>
                <a:sym typeface="Lato"/>
              </a:rPr>
              <a:t>Conclusion</a:t>
            </a:r>
            <a:endParaRPr b="1" sz="1100">
              <a:solidFill>
                <a:srgbClr val="EB5600"/>
              </a:solidFill>
              <a:latin typeface="Lato"/>
              <a:ea typeface="Lato"/>
              <a:cs typeface="Lato"/>
              <a:sym typeface="Lato"/>
            </a:endParaRPr>
          </a:p>
        </p:txBody>
      </p:sp>
      <p:sp>
        <p:nvSpPr>
          <p:cNvPr id="578" name="Google Shape;578;p44"/>
          <p:cNvSpPr/>
          <p:nvPr/>
        </p:nvSpPr>
        <p:spPr>
          <a:xfrm>
            <a:off x="4054063" y="48375"/>
            <a:ext cx="1179600" cy="393600"/>
          </a:xfrm>
          <a:prstGeom prst="roundRect">
            <a:avLst>
              <a:gd fmla="val 16667" name="adj"/>
            </a:avLst>
          </a:prstGeom>
          <a:solidFill>
            <a:srgbClr val="A2C4C9"/>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100">
                <a:solidFill>
                  <a:srgbClr val="EB5600"/>
                </a:solidFill>
                <a:latin typeface="Lato"/>
                <a:ea typeface="Lato"/>
                <a:cs typeface="Lato"/>
                <a:sym typeface="Lato"/>
              </a:rPr>
              <a:t>Models</a:t>
            </a:r>
            <a:endParaRPr b="1" sz="1100">
              <a:solidFill>
                <a:srgbClr val="EB5600"/>
              </a:solidFill>
              <a:latin typeface="Lato"/>
              <a:ea typeface="Lato"/>
              <a:cs typeface="Lato"/>
              <a:sym typeface="Lato"/>
            </a:endParaRPr>
          </a:p>
        </p:txBody>
      </p:sp>
      <p:sp>
        <p:nvSpPr>
          <p:cNvPr id="579" name="Google Shape;579;p44"/>
          <p:cNvSpPr/>
          <p:nvPr/>
        </p:nvSpPr>
        <p:spPr>
          <a:xfrm>
            <a:off x="6624150" y="48375"/>
            <a:ext cx="1179600" cy="393600"/>
          </a:xfrm>
          <a:prstGeom prst="roundRect">
            <a:avLst>
              <a:gd fmla="val 16667" name="adj"/>
            </a:avLst>
          </a:prstGeom>
          <a:solidFill>
            <a:srgbClr val="D0E0E3"/>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100">
                <a:solidFill>
                  <a:srgbClr val="EB5600"/>
                </a:solidFill>
                <a:latin typeface="Lato"/>
                <a:ea typeface="Lato"/>
                <a:cs typeface="Lato"/>
                <a:sym typeface="Lato"/>
              </a:rPr>
              <a:t>Future</a:t>
            </a:r>
            <a:endParaRPr b="1" sz="1100">
              <a:solidFill>
                <a:srgbClr val="EB5600"/>
              </a:solidFill>
              <a:latin typeface="Lato"/>
              <a:ea typeface="Lato"/>
              <a:cs typeface="Lato"/>
              <a:sym typeface="Lato"/>
            </a:endParaRPr>
          </a:p>
          <a:p>
            <a:pPr indent="0" lvl="0" marL="0" rtl="0" algn="ctr">
              <a:lnSpc>
                <a:spcPct val="115000"/>
              </a:lnSpc>
              <a:spcBef>
                <a:spcPts val="0"/>
              </a:spcBef>
              <a:spcAft>
                <a:spcPts val="0"/>
              </a:spcAft>
              <a:buNone/>
            </a:pPr>
            <a:r>
              <a:rPr b="1" lang="en" sz="1100">
                <a:solidFill>
                  <a:srgbClr val="EB5600"/>
                </a:solidFill>
                <a:latin typeface="Lato"/>
                <a:ea typeface="Lato"/>
                <a:cs typeface="Lato"/>
                <a:sym typeface="Lato"/>
              </a:rPr>
              <a:t>Research</a:t>
            </a:r>
            <a:endParaRPr b="1" sz="1100">
              <a:solidFill>
                <a:srgbClr val="EB5600"/>
              </a:solidFill>
              <a:latin typeface="Lato"/>
              <a:ea typeface="Lato"/>
              <a:cs typeface="Lato"/>
              <a:sym typeface="Lato"/>
            </a:endParaRPr>
          </a:p>
        </p:txBody>
      </p:sp>
      <p:sp>
        <p:nvSpPr>
          <p:cNvPr id="580" name="Google Shape;580;p44"/>
          <p:cNvSpPr/>
          <p:nvPr/>
        </p:nvSpPr>
        <p:spPr>
          <a:xfrm>
            <a:off x="2780225" y="48375"/>
            <a:ext cx="1179600" cy="393600"/>
          </a:xfrm>
          <a:prstGeom prst="roundRect">
            <a:avLst>
              <a:gd fmla="val 16667" name="adj"/>
            </a:avLst>
          </a:prstGeom>
          <a:solidFill>
            <a:srgbClr val="D0E0E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rgbClr val="EB5600"/>
                </a:solidFill>
                <a:latin typeface="Lato"/>
                <a:ea typeface="Lato"/>
                <a:cs typeface="Lato"/>
                <a:sym typeface="Lato"/>
              </a:rPr>
              <a:t>Variable Selection</a:t>
            </a:r>
            <a:endParaRPr b="1" sz="800">
              <a:solidFill>
                <a:srgbClr val="EB5600"/>
              </a:solidFill>
              <a:latin typeface="Lato"/>
              <a:ea typeface="Lato"/>
              <a:cs typeface="Lato"/>
              <a:sym typeface="Lato"/>
            </a:endParaRPr>
          </a:p>
        </p:txBody>
      </p:sp>
      <p:sp>
        <p:nvSpPr>
          <p:cNvPr id="581" name="Google Shape;581;p44"/>
          <p:cNvSpPr/>
          <p:nvPr/>
        </p:nvSpPr>
        <p:spPr>
          <a:xfrm>
            <a:off x="8605650" y="48375"/>
            <a:ext cx="462900" cy="393600"/>
          </a:xfrm>
          <a:prstGeom prst="roundRect">
            <a:avLst>
              <a:gd fmla="val 16667" name="adj"/>
            </a:avLst>
          </a:prstGeom>
          <a:solidFill>
            <a:srgbClr val="D0E0E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rgbClr val="1A1A1A"/>
                </a:solidFill>
                <a:latin typeface="Lato"/>
                <a:ea typeface="Lato"/>
                <a:cs typeface="Lato"/>
                <a:sym typeface="Lato"/>
              </a:rPr>
              <a:t>14</a:t>
            </a:r>
            <a:endParaRPr b="1" sz="1100">
              <a:solidFill>
                <a:srgbClr val="1A1A1A"/>
              </a:solidFill>
              <a:latin typeface="Lato"/>
              <a:ea typeface="Lato"/>
              <a:cs typeface="Lato"/>
              <a:sym typeface="Lato"/>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5" name="Shape 585"/>
        <p:cNvGrpSpPr/>
        <p:nvPr/>
      </p:nvGrpSpPr>
      <p:grpSpPr>
        <a:xfrm>
          <a:off x="0" y="0"/>
          <a:ext cx="0" cy="0"/>
          <a:chOff x="0" y="0"/>
          <a:chExt cx="0" cy="0"/>
        </a:xfrm>
      </p:grpSpPr>
      <p:sp>
        <p:nvSpPr>
          <p:cNvPr id="586" name="Google Shape;586;p4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Decision Tree</a:t>
            </a:r>
            <a:endParaRPr/>
          </a:p>
        </p:txBody>
      </p:sp>
      <p:pic>
        <p:nvPicPr>
          <p:cNvPr id="587" name="Google Shape;587;p45"/>
          <p:cNvPicPr preferRelativeResize="0"/>
          <p:nvPr/>
        </p:nvPicPr>
        <p:blipFill>
          <a:blip r:embed="rId3">
            <a:alphaModFix/>
          </a:blip>
          <a:stretch>
            <a:fillRect/>
          </a:stretch>
        </p:blipFill>
        <p:spPr>
          <a:xfrm>
            <a:off x="4528025" y="915025"/>
            <a:ext cx="4206225" cy="3990500"/>
          </a:xfrm>
          <a:prstGeom prst="rect">
            <a:avLst/>
          </a:prstGeom>
          <a:noFill/>
          <a:ln>
            <a:noFill/>
          </a:ln>
        </p:spPr>
      </p:pic>
      <p:sp>
        <p:nvSpPr>
          <p:cNvPr id="588" name="Google Shape;588;p45"/>
          <p:cNvSpPr txBox="1"/>
          <p:nvPr>
            <p:ph idx="1" type="body"/>
          </p:nvPr>
        </p:nvSpPr>
        <p:spPr>
          <a:xfrm>
            <a:off x="677450" y="1916125"/>
            <a:ext cx="3536100" cy="2770800"/>
          </a:xfrm>
          <a:prstGeom prst="rect">
            <a:avLst/>
          </a:prstGeom>
        </p:spPr>
        <p:txBody>
          <a:bodyPr anchorCtr="0" anchor="t" bIns="91425" lIns="91425" spcFirstLastPara="1" rIns="91425" wrap="square" tIns="91425">
            <a:normAutofit fontScale="92500"/>
          </a:bodyPr>
          <a:lstStyle/>
          <a:p>
            <a:pPr indent="0" lvl="0" marL="0" rtl="0" algn="l">
              <a:lnSpc>
                <a:spcPct val="200000"/>
              </a:lnSpc>
              <a:spcBef>
                <a:spcPts val="0"/>
              </a:spcBef>
              <a:spcAft>
                <a:spcPts val="0"/>
              </a:spcAft>
              <a:buNone/>
            </a:pPr>
            <a:r>
              <a:rPr lang="en"/>
              <a:t>• Recursive binary splitting process that splits data into a finite set of non-overlapping regions. </a:t>
            </a:r>
            <a:endParaRPr/>
          </a:p>
          <a:p>
            <a:pPr indent="0" lvl="0" marL="0" rtl="0" algn="l">
              <a:lnSpc>
                <a:spcPct val="200000"/>
              </a:lnSpc>
              <a:spcBef>
                <a:spcPts val="0"/>
              </a:spcBef>
              <a:spcAft>
                <a:spcPts val="0"/>
              </a:spcAft>
              <a:buNone/>
            </a:pPr>
            <a:r>
              <a:rPr lang="en"/>
              <a:t>• Pro: easy to interpret and display; no probability distribution assumption</a:t>
            </a:r>
            <a:endParaRPr/>
          </a:p>
          <a:p>
            <a:pPr indent="0" lvl="0" marL="0" rtl="0" algn="l">
              <a:lnSpc>
                <a:spcPct val="200000"/>
              </a:lnSpc>
              <a:spcBef>
                <a:spcPts val="0"/>
              </a:spcBef>
              <a:spcAft>
                <a:spcPts val="0"/>
              </a:spcAft>
              <a:buNone/>
            </a:pPr>
            <a:r>
              <a:rPr lang="en"/>
              <a:t>• Con: vulnerable to overfitting.</a:t>
            </a:r>
            <a:endParaRPr/>
          </a:p>
          <a:p>
            <a:pPr indent="0" lvl="0" marL="0" rtl="0" algn="l">
              <a:lnSpc>
                <a:spcPct val="200000"/>
              </a:lnSpc>
              <a:spcBef>
                <a:spcPts val="0"/>
              </a:spcBef>
              <a:spcAft>
                <a:spcPts val="0"/>
              </a:spcAft>
              <a:buNone/>
            </a:pPr>
            <a:r>
              <a:rPr lang="en"/>
              <a:t>• All predictors: 76.63%, five predictors: 76.13%, three predictors: 78.39%. </a:t>
            </a:r>
            <a:endParaRPr/>
          </a:p>
        </p:txBody>
      </p:sp>
      <p:sp>
        <p:nvSpPr>
          <p:cNvPr id="589" name="Google Shape;589;p45"/>
          <p:cNvSpPr/>
          <p:nvPr/>
        </p:nvSpPr>
        <p:spPr>
          <a:xfrm>
            <a:off x="187775" y="48375"/>
            <a:ext cx="1179600" cy="393600"/>
          </a:xfrm>
          <a:prstGeom prst="roundRect">
            <a:avLst>
              <a:gd fmla="val 16667" name="adj"/>
            </a:avLst>
          </a:prstGeom>
          <a:solidFill>
            <a:srgbClr val="D0E0E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rgbClr val="EB5600"/>
                </a:solidFill>
                <a:latin typeface="Lato"/>
                <a:ea typeface="Lato"/>
                <a:cs typeface="Lato"/>
                <a:sym typeface="Lato"/>
              </a:rPr>
              <a:t>Project Introduction</a:t>
            </a:r>
            <a:endParaRPr b="1" sz="1100">
              <a:solidFill>
                <a:srgbClr val="EB5600"/>
              </a:solidFill>
              <a:latin typeface="Lato"/>
              <a:ea typeface="Lato"/>
              <a:cs typeface="Lato"/>
              <a:sym typeface="Lato"/>
            </a:endParaRPr>
          </a:p>
        </p:txBody>
      </p:sp>
      <p:sp>
        <p:nvSpPr>
          <p:cNvPr id="590" name="Google Shape;590;p45"/>
          <p:cNvSpPr/>
          <p:nvPr/>
        </p:nvSpPr>
        <p:spPr>
          <a:xfrm>
            <a:off x="1484000" y="48375"/>
            <a:ext cx="1179600" cy="393600"/>
          </a:xfrm>
          <a:prstGeom prst="roundRect">
            <a:avLst>
              <a:gd fmla="val 16667" name="adj"/>
            </a:avLst>
          </a:prstGeom>
          <a:solidFill>
            <a:srgbClr val="D0E0E3"/>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100">
                <a:solidFill>
                  <a:srgbClr val="EB5600"/>
                </a:solidFill>
                <a:latin typeface="Lato"/>
                <a:ea typeface="Lato"/>
                <a:cs typeface="Lato"/>
                <a:sym typeface="Lato"/>
              </a:rPr>
              <a:t>Data  Overview</a:t>
            </a:r>
            <a:endParaRPr b="1" sz="1100">
              <a:solidFill>
                <a:srgbClr val="EB5600"/>
              </a:solidFill>
              <a:latin typeface="Lato"/>
              <a:ea typeface="Lato"/>
              <a:cs typeface="Lato"/>
              <a:sym typeface="Lato"/>
            </a:endParaRPr>
          </a:p>
        </p:txBody>
      </p:sp>
      <p:sp>
        <p:nvSpPr>
          <p:cNvPr id="591" name="Google Shape;591;p45"/>
          <p:cNvSpPr/>
          <p:nvPr/>
        </p:nvSpPr>
        <p:spPr>
          <a:xfrm>
            <a:off x="5327888" y="48375"/>
            <a:ext cx="1179600" cy="393600"/>
          </a:xfrm>
          <a:prstGeom prst="roundRect">
            <a:avLst>
              <a:gd fmla="val 16667" name="adj"/>
            </a:avLst>
          </a:prstGeom>
          <a:solidFill>
            <a:srgbClr val="D0E0E3"/>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100">
                <a:solidFill>
                  <a:srgbClr val="EB5600"/>
                </a:solidFill>
                <a:latin typeface="Lato"/>
                <a:ea typeface="Lato"/>
                <a:cs typeface="Lato"/>
                <a:sym typeface="Lato"/>
              </a:rPr>
              <a:t>Conclusion</a:t>
            </a:r>
            <a:endParaRPr b="1" sz="1100">
              <a:solidFill>
                <a:srgbClr val="EB5600"/>
              </a:solidFill>
              <a:latin typeface="Lato"/>
              <a:ea typeface="Lato"/>
              <a:cs typeface="Lato"/>
              <a:sym typeface="Lato"/>
            </a:endParaRPr>
          </a:p>
        </p:txBody>
      </p:sp>
      <p:sp>
        <p:nvSpPr>
          <p:cNvPr id="592" name="Google Shape;592;p45"/>
          <p:cNvSpPr/>
          <p:nvPr/>
        </p:nvSpPr>
        <p:spPr>
          <a:xfrm>
            <a:off x="4054063" y="48375"/>
            <a:ext cx="1179600" cy="393600"/>
          </a:xfrm>
          <a:prstGeom prst="roundRect">
            <a:avLst>
              <a:gd fmla="val 16667" name="adj"/>
            </a:avLst>
          </a:prstGeom>
          <a:solidFill>
            <a:srgbClr val="A2C4C9"/>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100">
                <a:solidFill>
                  <a:srgbClr val="EB5600"/>
                </a:solidFill>
                <a:latin typeface="Lato"/>
                <a:ea typeface="Lato"/>
                <a:cs typeface="Lato"/>
                <a:sym typeface="Lato"/>
              </a:rPr>
              <a:t>Models</a:t>
            </a:r>
            <a:endParaRPr b="1" sz="1100">
              <a:solidFill>
                <a:srgbClr val="EB5600"/>
              </a:solidFill>
              <a:latin typeface="Lato"/>
              <a:ea typeface="Lato"/>
              <a:cs typeface="Lato"/>
              <a:sym typeface="Lato"/>
            </a:endParaRPr>
          </a:p>
        </p:txBody>
      </p:sp>
      <p:sp>
        <p:nvSpPr>
          <p:cNvPr id="593" name="Google Shape;593;p45"/>
          <p:cNvSpPr/>
          <p:nvPr/>
        </p:nvSpPr>
        <p:spPr>
          <a:xfrm>
            <a:off x="6624150" y="48375"/>
            <a:ext cx="1179600" cy="393600"/>
          </a:xfrm>
          <a:prstGeom prst="roundRect">
            <a:avLst>
              <a:gd fmla="val 16667" name="adj"/>
            </a:avLst>
          </a:prstGeom>
          <a:solidFill>
            <a:srgbClr val="D0E0E3"/>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100">
                <a:solidFill>
                  <a:srgbClr val="EB5600"/>
                </a:solidFill>
                <a:latin typeface="Lato"/>
                <a:ea typeface="Lato"/>
                <a:cs typeface="Lato"/>
                <a:sym typeface="Lato"/>
              </a:rPr>
              <a:t>Future</a:t>
            </a:r>
            <a:endParaRPr b="1" sz="1100">
              <a:solidFill>
                <a:srgbClr val="EB5600"/>
              </a:solidFill>
              <a:latin typeface="Lato"/>
              <a:ea typeface="Lato"/>
              <a:cs typeface="Lato"/>
              <a:sym typeface="Lato"/>
            </a:endParaRPr>
          </a:p>
          <a:p>
            <a:pPr indent="0" lvl="0" marL="0" rtl="0" algn="ctr">
              <a:lnSpc>
                <a:spcPct val="115000"/>
              </a:lnSpc>
              <a:spcBef>
                <a:spcPts val="0"/>
              </a:spcBef>
              <a:spcAft>
                <a:spcPts val="0"/>
              </a:spcAft>
              <a:buNone/>
            </a:pPr>
            <a:r>
              <a:rPr b="1" lang="en" sz="1100">
                <a:solidFill>
                  <a:srgbClr val="EB5600"/>
                </a:solidFill>
                <a:latin typeface="Lato"/>
                <a:ea typeface="Lato"/>
                <a:cs typeface="Lato"/>
                <a:sym typeface="Lato"/>
              </a:rPr>
              <a:t>Research</a:t>
            </a:r>
            <a:endParaRPr b="1" sz="1100">
              <a:solidFill>
                <a:srgbClr val="EB5600"/>
              </a:solidFill>
              <a:latin typeface="Lato"/>
              <a:ea typeface="Lato"/>
              <a:cs typeface="Lato"/>
              <a:sym typeface="Lato"/>
            </a:endParaRPr>
          </a:p>
        </p:txBody>
      </p:sp>
      <p:sp>
        <p:nvSpPr>
          <p:cNvPr id="594" name="Google Shape;594;p45"/>
          <p:cNvSpPr/>
          <p:nvPr/>
        </p:nvSpPr>
        <p:spPr>
          <a:xfrm>
            <a:off x="2780225" y="48375"/>
            <a:ext cx="1179600" cy="393600"/>
          </a:xfrm>
          <a:prstGeom prst="roundRect">
            <a:avLst>
              <a:gd fmla="val 16667" name="adj"/>
            </a:avLst>
          </a:prstGeom>
          <a:solidFill>
            <a:srgbClr val="D0E0E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rgbClr val="EB5600"/>
                </a:solidFill>
                <a:latin typeface="Lato"/>
                <a:ea typeface="Lato"/>
                <a:cs typeface="Lato"/>
                <a:sym typeface="Lato"/>
              </a:rPr>
              <a:t>Variable Selection</a:t>
            </a:r>
            <a:endParaRPr b="1" sz="800">
              <a:solidFill>
                <a:srgbClr val="EB5600"/>
              </a:solidFill>
              <a:latin typeface="Lato"/>
              <a:ea typeface="Lato"/>
              <a:cs typeface="Lato"/>
              <a:sym typeface="Lato"/>
            </a:endParaRPr>
          </a:p>
        </p:txBody>
      </p:sp>
      <p:sp>
        <p:nvSpPr>
          <p:cNvPr id="595" name="Google Shape;595;p45"/>
          <p:cNvSpPr/>
          <p:nvPr/>
        </p:nvSpPr>
        <p:spPr>
          <a:xfrm>
            <a:off x="8605650" y="48375"/>
            <a:ext cx="462900" cy="393600"/>
          </a:xfrm>
          <a:prstGeom prst="roundRect">
            <a:avLst>
              <a:gd fmla="val 16667" name="adj"/>
            </a:avLst>
          </a:prstGeom>
          <a:solidFill>
            <a:srgbClr val="D0E0E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rgbClr val="1A1A1A"/>
                </a:solidFill>
                <a:latin typeface="Lato"/>
                <a:ea typeface="Lato"/>
                <a:cs typeface="Lato"/>
                <a:sym typeface="Lato"/>
              </a:rPr>
              <a:t>15</a:t>
            </a:r>
            <a:endParaRPr b="1" sz="1100">
              <a:solidFill>
                <a:srgbClr val="1A1A1A"/>
              </a:solidFill>
              <a:latin typeface="Lato"/>
              <a:ea typeface="Lato"/>
              <a:cs typeface="Lato"/>
              <a:sym typeface="Lato"/>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9" name="Shape 599"/>
        <p:cNvGrpSpPr/>
        <p:nvPr/>
      </p:nvGrpSpPr>
      <p:grpSpPr>
        <a:xfrm>
          <a:off x="0" y="0"/>
          <a:ext cx="0" cy="0"/>
          <a:chOff x="0" y="0"/>
          <a:chExt cx="0" cy="0"/>
        </a:xfrm>
      </p:grpSpPr>
      <p:sp>
        <p:nvSpPr>
          <p:cNvPr id="600" name="Google Shape;600;p4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Pruned </a:t>
            </a:r>
            <a:r>
              <a:rPr lang="en"/>
              <a:t>Decision Tree </a:t>
            </a:r>
            <a:endParaRPr/>
          </a:p>
        </p:txBody>
      </p:sp>
      <p:sp>
        <p:nvSpPr>
          <p:cNvPr id="601" name="Google Shape;601;p46"/>
          <p:cNvSpPr txBox="1"/>
          <p:nvPr>
            <p:ph idx="1" type="body"/>
          </p:nvPr>
        </p:nvSpPr>
        <p:spPr>
          <a:xfrm>
            <a:off x="729450" y="1905525"/>
            <a:ext cx="3634200" cy="2849400"/>
          </a:xfrm>
          <a:prstGeom prst="rect">
            <a:avLst/>
          </a:prstGeom>
        </p:spPr>
        <p:txBody>
          <a:bodyPr anchorCtr="0" anchor="t" bIns="91425" lIns="91425" spcFirstLastPara="1" rIns="91425" wrap="square" tIns="91425">
            <a:normAutofit fontScale="85000" lnSpcReduction="20000"/>
          </a:bodyPr>
          <a:lstStyle/>
          <a:p>
            <a:pPr indent="0" lvl="0" marL="0" rtl="0" algn="l">
              <a:lnSpc>
                <a:spcPct val="200000"/>
              </a:lnSpc>
              <a:spcBef>
                <a:spcPts val="0"/>
              </a:spcBef>
              <a:spcAft>
                <a:spcPts val="0"/>
              </a:spcAft>
              <a:buNone/>
            </a:pPr>
            <a:r>
              <a:rPr lang="en"/>
              <a:t>• P</a:t>
            </a:r>
            <a:r>
              <a:rPr lang="en"/>
              <a:t>runing is necessary to reduce the size of a tree and remove less valuable splits. </a:t>
            </a:r>
            <a:endParaRPr/>
          </a:p>
          <a:p>
            <a:pPr indent="0" lvl="0" marL="0" rtl="0" algn="l">
              <a:lnSpc>
                <a:spcPct val="200000"/>
              </a:lnSpc>
              <a:spcBef>
                <a:spcPts val="0"/>
              </a:spcBef>
              <a:spcAft>
                <a:spcPts val="0"/>
              </a:spcAft>
              <a:buNone/>
            </a:pPr>
            <a:r>
              <a:rPr lang="en"/>
              <a:t>• Pro: reduces overfitting and can lead to a simpler, more interpretable tree; automatically performs variable selection.</a:t>
            </a:r>
            <a:endParaRPr/>
          </a:p>
          <a:p>
            <a:pPr indent="0" lvl="0" marL="0" rtl="0" algn="l">
              <a:lnSpc>
                <a:spcPct val="200000"/>
              </a:lnSpc>
              <a:spcBef>
                <a:spcPts val="0"/>
              </a:spcBef>
              <a:spcAft>
                <a:spcPts val="0"/>
              </a:spcAft>
              <a:buNone/>
            </a:pPr>
            <a:r>
              <a:rPr lang="en"/>
              <a:t>• All predictors and five predictors: pruned tree has three predictors with 82.16% accuracy. </a:t>
            </a:r>
            <a:endParaRPr/>
          </a:p>
          <a:p>
            <a:pPr indent="0" lvl="0" marL="0" rtl="0" algn="l">
              <a:lnSpc>
                <a:spcPct val="200000"/>
              </a:lnSpc>
              <a:spcBef>
                <a:spcPts val="0"/>
              </a:spcBef>
              <a:spcAft>
                <a:spcPts val="0"/>
              </a:spcAft>
              <a:buNone/>
            </a:pPr>
            <a:r>
              <a:rPr lang="en"/>
              <a:t>• Three predictors: pruned tree has two predictors with 80.4% accuracy. </a:t>
            </a:r>
            <a:endParaRPr/>
          </a:p>
        </p:txBody>
      </p:sp>
      <p:pic>
        <p:nvPicPr>
          <p:cNvPr id="602" name="Google Shape;602;p46"/>
          <p:cNvPicPr preferRelativeResize="0"/>
          <p:nvPr/>
        </p:nvPicPr>
        <p:blipFill>
          <a:blip r:embed="rId3">
            <a:alphaModFix/>
          </a:blip>
          <a:stretch>
            <a:fillRect/>
          </a:stretch>
        </p:blipFill>
        <p:spPr>
          <a:xfrm>
            <a:off x="4572000" y="1853850"/>
            <a:ext cx="4381500" cy="2952750"/>
          </a:xfrm>
          <a:prstGeom prst="rect">
            <a:avLst/>
          </a:prstGeom>
          <a:noFill/>
          <a:ln>
            <a:noFill/>
          </a:ln>
        </p:spPr>
      </p:pic>
      <p:sp>
        <p:nvSpPr>
          <p:cNvPr id="603" name="Google Shape;603;p46"/>
          <p:cNvSpPr/>
          <p:nvPr/>
        </p:nvSpPr>
        <p:spPr>
          <a:xfrm>
            <a:off x="187775" y="48375"/>
            <a:ext cx="1179600" cy="393600"/>
          </a:xfrm>
          <a:prstGeom prst="roundRect">
            <a:avLst>
              <a:gd fmla="val 16667" name="adj"/>
            </a:avLst>
          </a:prstGeom>
          <a:solidFill>
            <a:srgbClr val="D0E0E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rgbClr val="EB5600"/>
                </a:solidFill>
                <a:latin typeface="Lato"/>
                <a:ea typeface="Lato"/>
                <a:cs typeface="Lato"/>
                <a:sym typeface="Lato"/>
              </a:rPr>
              <a:t>Project Introduction</a:t>
            </a:r>
            <a:endParaRPr b="1" sz="1100">
              <a:solidFill>
                <a:srgbClr val="EB5600"/>
              </a:solidFill>
              <a:latin typeface="Lato"/>
              <a:ea typeface="Lato"/>
              <a:cs typeface="Lato"/>
              <a:sym typeface="Lato"/>
            </a:endParaRPr>
          </a:p>
        </p:txBody>
      </p:sp>
      <p:sp>
        <p:nvSpPr>
          <p:cNvPr id="604" name="Google Shape;604;p46"/>
          <p:cNvSpPr/>
          <p:nvPr/>
        </p:nvSpPr>
        <p:spPr>
          <a:xfrm>
            <a:off x="1484000" y="48375"/>
            <a:ext cx="1179600" cy="393600"/>
          </a:xfrm>
          <a:prstGeom prst="roundRect">
            <a:avLst>
              <a:gd fmla="val 16667" name="adj"/>
            </a:avLst>
          </a:prstGeom>
          <a:solidFill>
            <a:srgbClr val="D0E0E3"/>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100">
                <a:solidFill>
                  <a:srgbClr val="EB5600"/>
                </a:solidFill>
                <a:latin typeface="Lato"/>
                <a:ea typeface="Lato"/>
                <a:cs typeface="Lato"/>
                <a:sym typeface="Lato"/>
              </a:rPr>
              <a:t>Data  Overview</a:t>
            </a:r>
            <a:endParaRPr b="1" sz="1100">
              <a:solidFill>
                <a:srgbClr val="EB5600"/>
              </a:solidFill>
              <a:latin typeface="Lato"/>
              <a:ea typeface="Lato"/>
              <a:cs typeface="Lato"/>
              <a:sym typeface="Lato"/>
            </a:endParaRPr>
          </a:p>
        </p:txBody>
      </p:sp>
      <p:sp>
        <p:nvSpPr>
          <p:cNvPr id="605" name="Google Shape;605;p46"/>
          <p:cNvSpPr/>
          <p:nvPr/>
        </p:nvSpPr>
        <p:spPr>
          <a:xfrm>
            <a:off x="5327888" y="48375"/>
            <a:ext cx="1179600" cy="393600"/>
          </a:xfrm>
          <a:prstGeom prst="roundRect">
            <a:avLst>
              <a:gd fmla="val 16667" name="adj"/>
            </a:avLst>
          </a:prstGeom>
          <a:solidFill>
            <a:srgbClr val="D0E0E3"/>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100">
                <a:solidFill>
                  <a:srgbClr val="EB5600"/>
                </a:solidFill>
                <a:latin typeface="Lato"/>
                <a:ea typeface="Lato"/>
                <a:cs typeface="Lato"/>
                <a:sym typeface="Lato"/>
              </a:rPr>
              <a:t>Conclusion</a:t>
            </a:r>
            <a:endParaRPr b="1" sz="1100">
              <a:solidFill>
                <a:srgbClr val="EB5600"/>
              </a:solidFill>
              <a:latin typeface="Lato"/>
              <a:ea typeface="Lato"/>
              <a:cs typeface="Lato"/>
              <a:sym typeface="Lato"/>
            </a:endParaRPr>
          </a:p>
        </p:txBody>
      </p:sp>
      <p:sp>
        <p:nvSpPr>
          <p:cNvPr id="606" name="Google Shape;606;p46"/>
          <p:cNvSpPr/>
          <p:nvPr/>
        </p:nvSpPr>
        <p:spPr>
          <a:xfrm>
            <a:off x="4054063" y="48375"/>
            <a:ext cx="1179600" cy="393600"/>
          </a:xfrm>
          <a:prstGeom prst="roundRect">
            <a:avLst>
              <a:gd fmla="val 16667" name="adj"/>
            </a:avLst>
          </a:prstGeom>
          <a:solidFill>
            <a:srgbClr val="A2C4C9"/>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100">
                <a:solidFill>
                  <a:srgbClr val="EB5600"/>
                </a:solidFill>
                <a:latin typeface="Lato"/>
                <a:ea typeface="Lato"/>
                <a:cs typeface="Lato"/>
                <a:sym typeface="Lato"/>
              </a:rPr>
              <a:t>Models</a:t>
            </a:r>
            <a:endParaRPr b="1" sz="1100">
              <a:solidFill>
                <a:srgbClr val="EB5600"/>
              </a:solidFill>
              <a:latin typeface="Lato"/>
              <a:ea typeface="Lato"/>
              <a:cs typeface="Lato"/>
              <a:sym typeface="Lato"/>
            </a:endParaRPr>
          </a:p>
        </p:txBody>
      </p:sp>
      <p:sp>
        <p:nvSpPr>
          <p:cNvPr id="607" name="Google Shape;607;p46"/>
          <p:cNvSpPr/>
          <p:nvPr/>
        </p:nvSpPr>
        <p:spPr>
          <a:xfrm>
            <a:off x="6624150" y="48375"/>
            <a:ext cx="1179600" cy="393600"/>
          </a:xfrm>
          <a:prstGeom prst="roundRect">
            <a:avLst>
              <a:gd fmla="val 16667" name="adj"/>
            </a:avLst>
          </a:prstGeom>
          <a:solidFill>
            <a:srgbClr val="D0E0E3"/>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100">
                <a:solidFill>
                  <a:srgbClr val="EB5600"/>
                </a:solidFill>
                <a:latin typeface="Lato"/>
                <a:ea typeface="Lato"/>
                <a:cs typeface="Lato"/>
                <a:sym typeface="Lato"/>
              </a:rPr>
              <a:t>Future</a:t>
            </a:r>
            <a:endParaRPr b="1" sz="1100">
              <a:solidFill>
                <a:srgbClr val="EB5600"/>
              </a:solidFill>
              <a:latin typeface="Lato"/>
              <a:ea typeface="Lato"/>
              <a:cs typeface="Lato"/>
              <a:sym typeface="Lato"/>
            </a:endParaRPr>
          </a:p>
          <a:p>
            <a:pPr indent="0" lvl="0" marL="0" rtl="0" algn="ctr">
              <a:lnSpc>
                <a:spcPct val="115000"/>
              </a:lnSpc>
              <a:spcBef>
                <a:spcPts val="0"/>
              </a:spcBef>
              <a:spcAft>
                <a:spcPts val="0"/>
              </a:spcAft>
              <a:buNone/>
            </a:pPr>
            <a:r>
              <a:rPr b="1" lang="en" sz="1100">
                <a:solidFill>
                  <a:srgbClr val="EB5600"/>
                </a:solidFill>
                <a:latin typeface="Lato"/>
                <a:ea typeface="Lato"/>
                <a:cs typeface="Lato"/>
                <a:sym typeface="Lato"/>
              </a:rPr>
              <a:t>Research</a:t>
            </a:r>
            <a:endParaRPr b="1" sz="1100">
              <a:solidFill>
                <a:srgbClr val="EB5600"/>
              </a:solidFill>
              <a:latin typeface="Lato"/>
              <a:ea typeface="Lato"/>
              <a:cs typeface="Lato"/>
              <a:sym typeface="Lato"/>
            </a:endParaRPr>
          </a:p>
        </p:txBody>
      </p:sp>
      <p:sp>
        <p:nvSpPr>
          <p:cNvPr id="608" name="Google Shape;608;p46"/>
          <p:cNvSpPr/>
          <p:nvPr/>
        </p:nvSpPr>
        <p:spPr>
          <a:xfrm>
            <a:off x="2780225" y="48375"/>
            <a:ext cx="1179600" cy="393600"/>
          </a:xfrm>
          <a:prstGeom prst="roundRect">
            <a:avLst>
              <a:gd fmla="val 16667" name="adj"/>
            </a:avLst>
          </a:prstGeom>
          <a:solidFill>
            <a:srgbClr val="D0E0E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rgbClr val="EB5600"/>
                </a:solidFill>
                <a:latin typeface="Lato"/>
                <a:ea typeface="Lato"/>
                <a:cs typeface="Lato"/>
                <a:sym typeface="Lato"/>
              </a:rPr>
              <a:t>Variable Selection</a:t>
            </a:r>
            <a:endParaRPr b="1" sz="800">
              <a:solidFill>
                <a:srgbClr val="EB5600"/>
              </a:solidFill>
              <a:latin typeface="Lato"/>
              <a:ea typeface="Lato"/>
              <a:cs typeface="Lato"/>
              <a:sym typeface="Lato"/>
            </a:endParaRPr>
          </a:p>
        </p:txBody>
      </p:sp>
      <p:sp>
        <p:nvSpPr>
          <p:cNvPr id="609" name="Google Shape;609;p46"/>
          <p:cNvSpPr/>
          <p:nvPr/>
        </p:nvSpPr>
        <p:spPr>
          <a:xfrm>
            <a:off x="8605650" y="48375"/>
            <a:ext cx="462900" cy="393600"/>
          </a:xfrm>
          <a:prstGeom prst="roundRect">
            <a:avLst>
              <a:gd fmla="val 16667" name="adj"/>
            </a:avLst>
          </a:prstGeom>
          <a:solidFill>
            <a:srgbClr val="D0E0E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rgbClr val="1A1A1A"/>
                </a:solidFill>
                <a:latin typeface="Lato"/>
                <a:ea typeface="Lato"/>
                <a:cs typeface="Lato"/>
                <a:sym typeface="Lato"/>
              </a:rPr>
              <a:t>16</a:t>
            </a:r>
            <a:endParaRPr b="1" sz="1100">
              <a:solidFill>
                <a:srgbClr val="1A1A1A"/>
              </a:solidFill>
              <a:latin typeface="Lato"/>
              <a:ea typeface="Lato"/>
              <a:cs typeface="Lato"/>
              <a:sym typeface="Lato"/>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3" name="Shape 613"/>
        <p:cNvGrpSpPr/>
        <p:nvPr/>
      </p:nvGrpSpPr>
      <p:grpSpPr>
        <a:xfrm>
          <a:off x="0" y="0"/>
          <a:ext cx="0" cy="0"/>
          <a:chOff x="0" y="0"/>
          <a:chExt cx="0" cy="0"/>
        </a:xfrm>
      </p:grpSpPr>
      <p:sp>
        <p:nvSpPr>
          <p:cNvPr id="614" name="Google Shape;614;p4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Bagging</a:t>
            </a:r>
            <a:endParaRPr/>
          </a:p>
          <a:p>
            <a:pPr indent="0" lvl="0" marL="0" rtl="0" algn="l">
              <a:spcBef>
                <a:spcPts val="0"/>
              </a:spcBef>
              <a:spcAft>
                <a:spcPts val="0"/>
              </a:spcAft>
              <a:buNone/>
            </a:pPr>
            <a:r>
              <a:t/>
            </a:r>
            <a:endParaRPr/>
          </a:p>
        </p:txBody>
      </p:sp>
      <p:sp>
        <p:nvSpPr>
          <p:cNvPr id="615" name="Google Shape;615;p47"/>
          <p:cNvSpPr txBox="1"/>
          <p:nvPr>
            <p:ph idx="1" type="body"/>
          </p:nvPr>
        </p:nvSpPr>
        <p:spPr>
          <a:xfrm>
            <a:off x="777475" y="2116175"/>
            <a:ext cx="6793800" cy="2770800"/>
          </a:xfrm>
          <a:prstGeom prst="rect">
            <a:avLst/>
          </a:prstGeom>
        </p:spPr>
        <p:txBody>
          <a:bodyPr anchorCtr="0" anchor="t" bIns="91425" lIns="91425" spcFirstLastPara="1" rIns="91425" wrap="square" tIns="91425">
            <a:normAutofit/>
          </a:bodyPr>
          <a:lstStyle/>
          <a:p>
            <a:pPr indent="0" lvl="0" marL="0" rtl="0" algn="l">
              <a:lnSpc>
                <a:spcPct val="200000"/>
              </a:lnSpc>
              <a:spcBef>
                <a:spcPts val="0"/>
              </a:spcBef>
              <a:spcAft>
                <a:spcPts val="0"/>
              </a:spcAft>
              <a:buNone/>
            </a:pPr>
            <a:r>
              <a:rPr lang="en"/>
              <a:t>•  Combines the results of a set of decision trees fitted to a different bootstrapped sample of the training data, then using the average to make a final prediction.</a:t>
            </a:r>
            <a:endParaRPr/>
          </a:p>
          <a:p>
            <a:pPr indent="0" lvl="0" marL="0" rtl="0" algn="l">
              <a:lnSpc>
                <a:spcPct val="200000"/>
              </a:lnSpc>
              <a:spcBef>
                <a:spcPts val="0"/>
              </a:spcBef>
              <a:spcAft>
                <a:spcPts val="0"/>
              </a:spcAft>
              <a:buNone/>
            </a:pPr>
            <a:r>
              <a:rPr lang="en"/>
              <a:t>• Pro: reduces overfitting and variance of the base tree, leading to higher prediction accuracy.</a:t>
            </a:r>
            <a:endParaRPr/>
          </a:p>
          <a:p>
            <a:pPr indent="0" lvl="0" marL="0" rtl="0" algn="l">
              <a:lnSpc>
                <a:spcPct val="200000"/>
              </a:lnSpc>
              <a:spcBef>
                <a:spcPts val="0"/>
              </a:spcBef>
              <a:spcAft>
                <a:spcPts val="0"/>
              </a:spcAft>
              <a:buNone/>
            </a:pPr>
            <a:r>
              <a:rPr lang="en"/>
              <a:t>• Con: loses the interpretability of decision trees and is computationally intensive.</a:t>
            </a:r>
            <a:endParaRPr/>
          </a:p>
          <a:p>
            <a:pPr indent="0" lvl="0" marL="0" rtl="0" algn="l">
              <a:lnSpc>
                <a:spcPct val="200000"/>
              </a:lnSpc>
              <a:spcBef>
                <a:spcPts val="0"/>
              </a:spcBef>
              <a:spcAft>
                <a:spcPts val="0"/>
              </a:spcAft>
              <a:buNone/>
            </a:pPr>
            <a:r>
              <a:rPr lang="en"/>
              <a:t>• All predictors: 79.15%, five predictors: 80.65%, three predictors: 77.64%. </a:t>
            </a:r>
            <a:endParaRPr/>
          </a:p>
        </p:txBody>
      </p:sp>
      <p:sp>
        <p:nvSpPr>
          <p:cNvPr id="616" name="Google Shape;616;p47"/>
          <p:cNvSpPr/>
          <p:nvPr/>
        </p:nvSpPr>
        <p:spPr>
          <a:xfrm>
            <a:off x="187775" y="48375"/>
            <a:ext cx="1179600" cy="393600"/>
          </a:xfrm>
          <a:prstGeom prst="roundRect">
            <a:avLst>
              <a:gd fmla="val 16667" name="adj"/>
            </a:avLst>
          </a:prstGeom>
          <a:solidFill>
            <a:srgbClr val="D0E0E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rgbClr val="EB5600"/>
                </a:solidFill>
                <a:latin typeface="Lato"/>
                <a:ea typeface="Lato"/>
                <a:cs typeface="Lato"/>
                <a:sym typeface="Lato"/>
              </a:rPr>
              <a:t>Project Introduction</a:t>
            </a:r>
            <a:endParaRPr b="1" sz="1100">
              <a:solidFill>
                <a:srgbClr val="EB5600"/>
              </a:solidFill>
              <a:latin typeface="Lato"/>
              <a:ea typeface="Lato"/>
              <a:cs typeface="Lato"/>
              <a:sym typeface="Lato"/>
            </a:endParaRPr>
          </a:p>
        </p:txBody>
      </p:sp>
      <p:sp>
        <p:nvSpPr>
          <p:cNvPr id="617" name="Google Shape;617;p47"/>
          <p:cNvSpPr/>
          <p:nvPr/>
        </p:nvSpPr>
        <p:spPr>
          <a:xfrm>
            <a:off x="1484000" y="48375"/>
            <a:ext cx="1179600" cy="393600"/>
          </a:xfrm>
          <a:prstGeom prst="roundRect">
            <a:avLst>
              <a:gd fmla="val 16667" name="adj"/>
            </a:avLst>
          </a:prstGeom>
          <a:solidFill>
            <a:srgbClr val="D0E0E3"/>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100">
                <a:solidFill>
                  <a:srgbClr val="EB5600"/>
                </a:solidFill>
                <a:latin typeface="Lato"/>
                <a:ea typeface="Lato"/>
                <a:cs typeface="Lato"/>
                <a:sym typeface="Lato"/>
              </a:rPr>
              <a:t>Data  Overview</a:t>
            </a:r>
            <a:endParaRPr b="1" sz="1100">
              <a:solidFill>
                <a:srgbClr val="EB5600"/>
              </a:solidFill>
              <a:latin typeface="Lato"/>
              <a:ea typeface="Lato"/>
              <a:cs typeface="Lato"/>
              <a:sym typeface="Lato"/>
            </a:endParaRPr>
          </a:p>
        </p:txBody>
      </p:sp>
      <p:sp>
        <p:nvSpPr>
          <p:cNvPr id="618" name="Google Shape;618;p47"/>
          <p:cNvSpPr/>
          <p:nvPr/>
        </p:nvSpPr>
        <p:spPr>
          <a:xfrm>
            <a:off x="5327888" y="48375"/>
            <a:ext cx="1179600" cy="393600"/>
          </a:xfrm>
          <a:prstGeom prst="roundRect">
            <a:avLst>
              <a:gd fmla="val 16667" name="adj"/>
            </a:avLst>
          </a:prstGeom>
          <a:solidFill>
            <a:srgbClr val="D0E0E3"/>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100">
                <a:solidFill>
                  <a:srgbClr val="EB5600"/>
                </a:solidFill>
                <a:latin typeface="Lato"/>
                <a:ea typeface="Lato"/>
                <a:cs typeface="Lato"/>
                <a:sym typeface="Lato"/>
              </a:rPr>
              <a:t>Conclusion</a:t>
            </a:r>
            <a:endParaRPr b="1" sz="1100">
              <a:solidFill>
                <a:srgbClr val="EB5600"/>
              </a:solidFill>
              <a:latin typeface="Lato"/>
              <a:ea typeface="Lato"/>
              <a:cs typeface="Lato"/>
              <a:sym typeface="Lato"/>
            </a:endParaRPr>
          </a:p>
        </p:txBody>
      </p:sp>
      <p:sp>
        <p:nvSpPr>
          <p:cNvPr id="619" name="Google Shape;619;p47"/>
          <p:cNvSpPr/>
          <p:nvPr/>
        </p:nvSpPr>
        <p:spPr>
          <a:xfrm>
            <a:off x="4054063" y="48375"/>
            <a:ext cx="1179600" cy="393600"/>
          </a:xfrm>
          <a:prstGeom prst="roundRect">
            <a:avLst>
              <a:gd fmla="val 16667" name="adj"/>
            </a:avLst>
          </a:prstGeom>
          <a:solidFill>
            <a:srgbClr val="A2C4C9"/>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100">
                <a:solidFill>
                  <a:srgbClr val="EB5600"/>
                </a:solidFill>
                <a:latin typeface="Lato"/>
                <a:ea typeface="Lato"/>
                <a:cs typeface="Lato"/>
                <a:sym typeface="Lato"/>
              </a:rPr>
              <a:t>Models</a:t>
            </a:r>
            <a:endParaRPr b="1" sz="1100">
              <a:solidFill>
                <a:srgbClr val="EB5600"/>
              </a:solidFill>
              <a:latin typeface="Lato"/>
              <a:ea typeface="Lato"/>
              <a:cs typeface="Lato"/>
              <a:sym typeface="Lato"/>
            </a:endParaRPr>
          </a:p>
        </p:txBody>
      </p:sp>
      <p:sp>
        <p:nvSpPr>
          <p:cNvPr id="620" name="Google Shape;620;p47"/>
          <p:cNvSpPr/>
          <p:nvPr/>
        </p:nvSpPr>
        <p:spPr>
          <a:xfrm>
            <a:off x="6624150" y="48375"/>
            <a:ext cx="1179600" cy="393600"/>
          </a:xfrm>
          <a:prstGeom prst="roundRect">
            <a:avLst>
              <a:gd fmla="val 16667" name="adj"/>
            </a:avLst>
          </a:prstGeom>
          <a:solidFill>
            <a:srgbClr val="D0E0E3"/>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100">
                <a:solidFill>
                  <a:srgbClr val="EB5600"/>
                </a:solidFill>
                <a:latin typeface="Lato"/>
                <a:ea typeface="Lato"/>
                <a:cs typeface="Lato"/>
                <a:sym typeface="Lato"/>
              </a:rPr>
              <a:t>Future</a:t>
            </a:r>
            <a:endParaRPr b="1" sz="1100">
              <a:solidFill>
                <a:srgbClr val="EB5600"/>
              </a:solidFill>
              <a:latin typeface="Lato"/>
              <a:ea typeface="Lato"/>
              <a:cs typeface="Lato"/>
              <a:sym typeface="Lato"/>
            </a:endParaRPr>
          </a:p>
          <a:p>
            <a:pPr indent="0" lvl="0" marL="0" rtl="0" algn="ctr">
              <a:lnSpc>
                <a:spcPct val="115000"/>
              </a:lnSpc>
              <a:spcBef>
                <a:spcPts val="0"/>
              </a:spcBef>
              <a:spcAft>
                <a:spcPts val="0"/>
              </a:spcAft>
              <a:buNone/>
            </a:pPr>
            <a:r>
              <a:rPr b="1" lang="en" sz="1100">
                <a:solidFill>
                  <a:srgbClr val="EB5600"/>
                </a:solidFill>
                <a:latin typeface="Lato"/>
                <a:ea typeface="Lato"/>
                <a:cs typeface="Lato"/>
                <a:sym typeface="Lato"/>
              </a:rPr>
              <a:t>Research</a:t>
            </a:r>
            <a:endParaRPr b="1" sz="1100">
              <a:solidFill>
                <a:srgbClr val="EB5600"/>
              </a:solidFill>
              <a:latin typeface="Lato"/>
              <a:ea typeface="Lato"/>
              <a:cs typeface="Lato"/>
              <a:sym typeface="Lato"/>
            </a:endParaRPr>
          </a:p>
        </p:txBody>
      </p:sp>
      <p:sp>
        <p:nvSpPr>
          <p:cNvPr id="621" name="Google Shape;621;p47"/>
          <p:cNvSpPr/>
          <p:nvPr/>
        </p:nvSpPr>
        <p:spPr>
          <a:xfrm>
            <a:off x="2780225" y="48375"/>
            <a:ext cx="1179600" cy="393600"/>
          </a:xfrm>
          <a:prstGeom prst="roundRect">
            <a:avLst>
              <a:gd fmla="val 16667" name="adj"/>
            </a:avLst>
          </a:prstGeom>
          <a:solidFill>
            <a:srgbClr val="D0E0E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rgbClr val="EB5600"/>
                </a:solidFill>
                <a:latin typeface="Lato"/>
                <a:ea typeface="Lato"/>
                <a:cs typeface="Lato"/>
                <a:sym typeface="Lato"/>
              </a:rPr>
              <a:t>Variable Selection</a:t>
            </a:r>
            <a:endParaRPr b="1" sz="800">
              <a:solidFill>
                <a:srgbClr val="EB5600"/>
              </a:solidFill>
              <a:latin typeface="Lato"/>
              <a:ea typeface="Lato"/>
              <a:cs typeface="Lato"/>
              <a:sym typeface="Lato"/>
            </a:endParaRPr>
          </a:p>
        </p:txBody>
      </p:sp>
      <p:sp>
        <p:nvSpPr>
          <p:cNvPr id="622" name="Google Shape;622;p47"/>
          <p:cNvSpPr/>
          <p:nvPr/>
        </p:nvSpPr>
        <p:spPr>
          <a:xfrm>
            <a:off x="8605650" y="48375"/>
            <a:ext cx="462900" cy="393600"/>
          </a:xfrm>
          <a:prstGeom prst="roundRect">
            <a:avLst>
              <a:gd fmla="val 16667" name="adj"/>
            </a:avLst>
          </a:prstGeom>
          <a:solidFill>
            <a:srgbClr val="D0E0E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rgbClr val="1A1A1A"/>
                </a:solidFill>
                <a:latin typeface="Lato"/>
                <a:ea typeface="Lato"/>
                <a:cs typeface="Lato"/>
                <a:sym typeface="Lato"/>
              </a:rPr>
              <a:t>17</a:t>
            </a:r>
            <a:endParaRPr b="1" sz="1100">
              <a:solidFill>
                <a:srgbClr val="1A1A1A"/>
              </a:solidFill>
              <a:latin typeface="Lato"/>
              <a:ea typeface="Lato"/>
              <a:cs typeface="Lato"/>
              <a:sym typeface="Lato"/>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6" name="Shape 626"/>
        <p:cNvGrpSpPr/>
        <p:nvPr/>
      </p:nvGrpSpPr>
      <p:grpSpPr>
        <a:xfrm>
          <a:off x="0" y="0"/>
          <a:ext cx="0" cy="0"/>
          <a:chOff x="0" y="0"/>
          <a:chExt cx="0" cy="0"/>
        </a:xfrm>
      </p:grpSpPr>
      <p:sp>
        <p:nvSpPr>
          <p:cNvPr id="627" name="Google Shape;627;p48"/>
          <p:cNvSpPr txBox="1"/>
          <p:nvPr>
            <p:ph type="title"/>
          </p:nvPr>
        </p:nvSpPr>
        <p:spPr>
          <a:xfrm>
            <a:off x="729450" y="1291950"/>
            <a:ext cx="3664200" cy="1353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Model Comparison &amp; Observations</a:t>
            </a:r>
            <a:endParaRPr/>
          </a:p>
        </p:txBody>
      </p:sp>
      <p:sp>
        <p:nvSpPr>
          <p:cNvPr id="628" name="Google Shape;628;p48"/>
          <p:cNvSpPr txBox="1"/>
          <p:nvPr>
            <p:ph idx="1" type="body"/>
          </p:nvPr>
        </p:nvSpPr>
        <p:spPr>
          <a:xfrm>
            <a:off x="729450" y="2428925"/>
            <a:ext cx="3378900" cy="2250900"/>
          </a:xfrm>
          <a:prstGeom prst="rect">
            <a:avLst/>
          </a:prstGeom>
        </p:spPr>
        <p:txBody>
          <a:bodyPr anchorCtr="0" anchor="t" bIns="91425" lIns="91425" spcFirstLastPara="1" rIns="91425" wrap="square" tIns="91425">
            <a:normAutofit/>
          </a:bodyPr>
          <a:lstStyle/>
          <a:p>
            <a:pPr indent="0" lvl="0" marL="0" rtl="0" algn="l">
              <a:lnSpc>
                <a:spcPct val="200000"/>
              </a:lnSpc>
              <a:spcBef>
                <a:spcPts val="0"/>
              </a:spcBef>
              <a:spcAft>
                <a:spcPts val="0"/>
              </a:spcAft>
              <a:buNone/>
            </a:pPr>
            <a:r>
              <a:rPr lang="en"/>
              <a:t>•  Models with 5 predictors result in the best performance out of the three</a:t>
            </a:r>
            <a:endParaRPr/>
          </a:p>
          <a:p>
            <a:pPr indent="0" lvl="0" marL="0" rtl="0" algn="l">
              <a:lnSpc>
                <a:spcPct val="200000"/>
              </a:lnSpc>
              <a:spcBef>
                <a:spcPts val="0"/>
              </a:spcBef>
              <a:spcAft>
                <a:spcPts val="0"/>
              </a:spcAft>
              <a:buNone/>
            </a:pPr>
            <a:r>
              <a:rPr lang="en"/>
              <a:t>• Low sensitivity and high specificity due to imbalance data</a:t>
            </a:r>
            <a:endParaRPr/>
          </a:p>
          <a:p>
            <a:pPr indent="0" lvl="0" marL="0" rtl="0" algn="l">
              <a:lnSpc>
                <a:spcPct val="200000"/>
              </a:lnSpc>
              <a:spcBef>
                <a:spcPts val="0"/>
              </a:spcBef>
              <a:spcAft>
                <a:spcPts val="0"/>
              </a:spcAft>
              <a:buNone/>
            </a:pPr>
            <a:r>
              <a:t/>
            </a:r>
            <a:endParaRPr/>
          </a:p>
        </p:txBody>
      </p:sp>
      <p:sp>
        <p:nvSpPr>
          <p:cNvPr id="629" name="Google Shape;629;p48"/>
          <p:cNvSpPr/>
          <p:nvPr/>
        </p:nvSpPr>
        <p:spPr>
          <a:xfrm>
            <a:off x="187775" y="48375"/>
            <a:ext cx="1179600" cy="393600"/>
          </a:xfrm>
          <a:prstGeom prst="roundRect">
            <a:avLst>
              <a:gd fmla="val 16667" name="adj"/>
            </a:avLst>
          </a:prstGeom>
          <a:solidFill>
            <a:srgbClr val="D0E0E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rgbClr val="EB5600"/>
                </a:solidFill>
                <a:latin typeface="Lato"/>
                <a:ea typeface="Lato"/>
                <a:cs typeface="Lato"/>
                <a:sym typeface="Lato"/>
              </a:rPr>
              <a:t>Project Introduction</a:t>
            </a:r>
            <a:endParaRPr b="1" sz="1100">
              <a:solidFill>
                <a:srgbClr val="EB5600"/>
              </a:solidFill>
              <a:latin typeface="Lato"/>
              <a:ea typeface="Lato"/>
              <a:cs typeface="Lato"/>
              <a:sym typeface="Lato"/>
            </a:endParaRPr>
          </a:p>
        </p:txBody>
      </p:sp>
      <p:sp>
        <p:nvSpPr>
          <p:cNvPr id="630" name="Google Shape;630;p48"/>
          <p:cNvSpPr/>
          <p:nvPr/>
        </p:nvSpPr>
        <p:spPr>
          <a:xfrm>
            <a:off x="1484000" y="48375"/>
            <a:ext cx="1179600" cy="393600"/>
          </a:xfrm>
          <a:prstGeom prst="roundRect">
            <a:avLst>
              <a:gd fmla="val 16667" name="adj"/>
            </a:avLst>
          </a:prstGeom>
          <a:solidFill>
            <a:srgbClr val="D0E0E3"/>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100">
                <a:solidFill>
                  <a:srgbClr val="EB5600"/>
                </a:solidFill>
                <a:latin typeface="Lato"/>
                <a:ea typeface="Lato"/>
                <a:cs typeface="Lato"/>
                <a:sym typeface="Lato"/>
              </a:rPr>
              <a:t>Data  Overview</a:t>
            </a:r>
            <a:endParaRPr b="1" sz="1100">
              <a:solidFill>
                <a:srgbClr val="EB5600"/>
              </a:solidFill>
              <a:latin typeface="Lato"/>
              <a:ea typeface="Lato"/>
              <a:cs typeface="Lato"/>
              <a:sym typeface="Lato"/>
            </a:endParaRPr>
          </a:p>
        </p:txBody>
      </p:sp>
      <p:sp>
        <p:nvSpPr>
          <p:cNvPr id="631" name="Google Shape;631;p48"/>
          <p:cNvSpPr/>
          <p:nvPr/>
        </p:nvSpPr>
        <p:spPr>
          <a:xfrm>
            <a:off x="5327888" y="48375"/>
            <a:ext cx="1179600" cy="393600"/>
          </a:xfrm>
          <a:prstGeom prst="roundRect">
            <a:avLst>
              <a:gd fmla="val 16667" name="adj"/>
            </a:avLst>
          </a:prstGeom>
          <a:solidFill>
            <a:srgbClr val="A2C4C9"/>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100">
                <a:solidFill>
                  <a:srgbClr val="EB5600"/>
                </a:solidFill>
                <a:latin typeface="Lato"/>
                <a:ea typeface="Lato"/>
                <a:cs typeface="Lato"/>
                <a:sym typeface="Lato"/>
              </a:rPr>
              <a:t>Conclusion</a:t>
            </a:r>
            <a:endParaRPr b="1" sz="1100">
              <a:solidFill>
                <a:srgbClr val="EB5600"/>
              </a:solidFill>
              <a:latin typeface="Lato"/>
              <a:ea typeface="Lato"/>
              <a:cs typeface="Lato"/>
              <a:sym typeface="Lato"/>
            </a:endParaRPr>
          </a:p>
        </p:txBody>
      </p:sp>
      <p:sp>
        <p:nvSpPr>
          <p:cNvPr id="632" name="Google Shape;632;p48"/>
          <p:cNvSpPr/>
          <p:nvPr/>
        </p:nvSpPr>
        <p:spPr>
          <a:xfrm>
            <a:off x="4054063" y="48375"/>
            <a:ext cx="1179600" cy="393600"/>
          </a:xfrm>
          <a:prstGeom prst="roundRect">
            <a:avLst>
              <a:gd fmla="val 16667" name="adj"/>
            </a:avLst>
          </a:prstGeom>
          <a:solidFill>
            <a:srgbClr val="D0E0E3"/>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100">
                <a:solidFill>
                  <a:srgbClr val="EB5600"/>
                </a:solidFill>
                <a:latin typeface="Lato"/>
                <a:ea typeface="Lato"/>
                <a:cs typeface="Lato"/>
                <a:sym typeface="Lato"/>
              </a:rPr>
              <a:t>Models</a:t>
            </a:r>
            <a:endParaRPr b="1" sz="1100">
              <a:solidFill>
                <a:srgbClr val="EB5600"/>
              </a:solidFill>
              <a:latin typeface="Lato"/>
              <a:ea typeface="Lato"/>
              <a:cs typeface="Lato"/>
              <a:sym typeface="Lato"/>
            </a:endParaRPr>
          </a:p>
        </p:txBody>
      </p:sp>
      <p:sp>
        <p:nvSpPr>
          <p:cNvPr id="633" name="Google Shape;633;p48"/>
          <p:cNvSpPr/>
          <p:nvPr/>
        </p:nvSpPr>
        <p:spPr>
          <a:xfrm>
            <a:off x="6624150" y="48375"/>
            <a:ext cx="1179600" cy="393600"/>
          </a:xfrm>
          <a:prstGeom prst="roundRect">
            <a:avLst>
              <a:gd fmla="val 16667" name="adj"/>
            </a:avLst>
          </a:prstGeom>
          <a:solidFill>
            <a:srgbClr val="D0E0E3"/>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100">
                <a:solidFill>
                  <a:srgbClr val="EB5600"/>
                </a:solidFill>
                <a:latin typeface="Lato"/>
                <a:ea typeface="Lato"/>
                <a:cs typeface="Lato"/>
                <a:sym typeface="Lato"/>
              </a:rPr>
              <a:t>Future</a:t>
            </a:r>
            <a:endParaRPr b="1" sz="1100">
              <a:solidFill>
                <a:srgbClr val="EB5600"/>
              </a:solidFill>
              <a:latin typeface="Lato"/>
              <a:ea typeface="Lato"/>
              <a:cs typeface="Lato"/>
              <a:sym typeface="Lato"/>
            </a:endParaRPr>
          </a:p>
          <a:p>
            <a:pPr indent="0" lvl="0" marL="0" rtl="0" algn="ctr">
              <a:lnSpc>
                <a:spcPct val="115000"/>
              </a:lnSpc>
              <a:spcBef>
                <a:spcPts val="0"/>
              </a:spcBef>
              <a:spcAft>
                <a:spcPts val="0"/>
              </a:spcAft>
              <a:buNone/>
            </a:pPr>
            <a:r>
              <a:rPr b="1" lang="en" sz="1100">
                <a:solidFill>
                  <a:srgbClr val="EB5600"/>
                </a:solidFill>
                <a:latin typeface="Lato"/>
                <a:ea typeface="Lato"/>
                <a:cs typeface="Lato"/>
                <a:sym typeface="Lato"/>
              </a:rPr>
              <a:t>Research</a:t>
            </a:r>
            <a:endParaRPr b="1" sz="1100">
              <a:solidFill>
                <a:srgbClr val="EB5600"/>
              </a:solidFill>
              <a:latin typeface="Lato"/>
              <a:ea typeface="Lato"/>
              <a:cs typeface="Lato"/>
              <a:sym typeface="Lato"/>
            </a:endParaRPr>
          </a:p>
        </p:txBody>
      </p:sp>
      <p:sp>
        <p:nvSpPr>
          <p:cNvPr id="634" name="Google Shape;634;p48"/>
          <p:cNvSpPr/>
          <p:nvPr/>
        </p:nvSpPr>
        <p:spPr>
          <a:xfrm>
            <a:off x="2780225" y="48375"/>
            <a:ext cx="1179600" cy="393600"/>
          </a:xfrm>
          <a:prstGeom prst="roundRect">
            <a:avLst>
              <a:gd fmla="val 16667" name="adj"/>
            </a:avLst>
          </a:prstGeom>
          <a:solidFill>
            <a:srgbClr val="D0E0E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rgbClr val="EB5600"/>
                </a:solidFill>
                <a:latin typeface="Lato"/>
                <a:ea typeface="Lato"/>
                <a:cs typeface="Lato"/>
                <a:sym typeface="Lato"/>
              </a:rPr>
              <a:t>Variable Selection</a:t>
            </a:r>
            <a:endParaRPr b="1" sz="800">
              <a:solidFill>
                <a:srgbClr val="EB5600"/>
              </a:solidFill>
              <a:latin typeface="Lato"/>
              <a:ea typeface="Lato"/>
              <a:cs typeface="Lato"/>
              <a:sym typeface="Lato"/>
            </a:endParaRPr>
          </a:p>
        </p:txBody>
      </p:sp>
      <p:sp>
        <p:nvSpPr>
          <p:cNvPr id="635" name="Google Shape;635;p48"/>
          <p:cNvSpPr/>
          <p:nvPr/>
        </p:nvSpPr>
        <p:spPr>
          <a:xfrm>
            <a:off x="8605650" y="48375"/>
            <a:ext cx="462900" cy="393600"/>
          </a:xfrm>
          <a:prstGeom prst="roundRect">
            <a:avLst>
              <a:gd fmla="val 16667" name="adj"/>
            </a:avLst>
          </a:prstGeom>
          <a:solidFill>
            <a:srgbClr val="D0E0E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rgbClr val="1A1A1A"/>
                </a:solidFill>
                <a:latin typeface="Lato"/>
                <a:ea typeface="Lato"/>
                <a:cs typeface="Lato"/>
                <a:sym typeface="Lato"/>
              </a:rPr>
              <a:t>18</a:t>
            </a:r>
            <a:endParaRPr b="1" sz="1100">
              <a:solidFill>
                <a:srgbClr val="1A1A1A"/>
              </a:solidFill>
              <a:latin typeface="Lato"/>
              <a:ea typeface="Lato"/>
              <a:cs typeface="Lato"/>
              <a:sym typeface="Lato"/>
            </a:endParaRPr>
          </a:p>
        </p:txBody>
      </p:sp>
      <p:pic>
        <p:nvPicPr>
          <p:cNvPr id="636" name="Google Shape;636;p48"/>
          <p:cNvPicPr preferRelativeResize="0"/>
          <p:nvPr/>
        </p:nvPicPr>
        <p:blipFill>
          <a:blip r:embed="rId3">
            <a:alphaModFix/>
          </a:blip>
          <a:stretch>
            <a:fillRect/>
          </a:stretch>
        </p:blipFill>
        <p:spPr>
          <a:xfrm>
            <a:off x="4546050" y="594375"/>
            <a:ext cx="4047085" cy="4396726"/>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0" name="Shape 640"/>
        <p:cNvGrpSpPr/>
        <p:nvPr/>
      </p:nvGrpSpPr>
      <p:grpSpPr>
        <a:xfrm>
          <a:off x="0" y="0"/>
          <a:ext cx="0" cy="0"/>
          <a:chOff x="0" y="0"/>
          <a:chExt cx="0" cy="0"/>
        </a:xfrm>
      </p:grpSpPr>
      <p:sp>
        <p:nvSpPr>
          <p:cNvPr id="641" name="Google Shape;641;p4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Final Model</a:t>
            </a:r>
            <a:endParaRPr/>
          </a:p>
        </p:txBody>
      </p:sp>
      <p:pic>
        <p:nvPicPr>
          <p:cNvPr id="642" name="Google Shape;642;p49"/>
          <p:cNvPicPr preferRelativeResize="0"/>
          <p:nvPr/>
        </p:nvPicPr>
        <p:blipFill>
          <a:blip r:embed="rId3">
            <a:alphaModFix/>
          </a:blip>
          <a:stretch>
            <a:fillRect/>
          </a:stretch>
        </p:blipFill>
        <p:spPr>
          <a:xfrm>
            <a:off x="4572000" y="1786875"/>
            <a:ext cx="4448902" cy="2984850"/>
          </a:xfrm>
          <a:prstGeom prst="rect">
            <a:avLst/>
          </a:prstGeom>
          <a:noFill/>
          <a:ln>
            <a:noFill/>
          </a:ln>
        </p:spPr>
      </p:pic>
      <p:sp>
        <p:nvSpPr>
          <p:cNvPr id="643" name="Google Shape;643;p49"/>
          <p:cNvSpPr txBox="1"/>
          <p:nvPr>
            <p:ph idx="1" type="body"/>
          </p:nvPr>
        </p:nvSpPr>
        <p:spPr>
          <a:xfrm>
            <a:off x="729450" y="2222400"/>
            <a:ext cx="3720000" cy="2770800"/>
          </a:xfrm>
          <a:prstGeom prst="rect">
            <a:avLst/>
          </a:prstGeom>
        </p:spPr>
        <p:txBody>
          <a:bodyPr anchorCtr="0" anchor="t" bIns="91425" lIns="91425" spcFirstLastPara="1" rIns="91425" wrap="square" tIns="91425">
            <a:normAutofit/>
          </a:bodyPr>
          <a:lstStyle/>
          <a:p>
            <a:pPr indent="0" lvl="0" marL="0" marR="0" rtl="0" algn="l">
              <a:lnSpc>
                <a:spcPct val="200000"/>
              </a:lnSpc>
              <a:spcBef>
                <a:spcPts val="0"/>
              </a:spcBef>
              <a:spcAft>
                <a:spcPts val="0"/>
              </a:spcAft>
              <a:buNone/>
            </a:pPr>
            <a:r>
              <a:rPr lang="en"/>
              <a:t>• Pruned decision trees with three predictors: Annual Income, Age, and Family Members.</a:t>
            </a:r>
            <a:endParaRPr/>
          </a:p>
          <a:p>
            <a:pPr indent="0" lvl="0" marL="0" marR="0" rtl="0" algn="l">
              <a:lnSpc>
                <a:spcPct val="200000"/>
              </a:lnSpc>
              <a:spcBef>
                <a:spcPts val="0"/>
              </a:spcBef>
              <a:spcAft>
                <a:spcPts val="0"/>
              </a:spcAft>
              <a:buNone/>
            </a:pPr>
            <a:r>
              <a:rPr lang="en"/>
              <a:t>• Highest test accuracy out of all models: 82.16%.</a:t>
            </a:r>
            <a:endParaRPr/>
          </a:p>
          <a:p>
            <a:pPr indent="0" lvl="0" marL="0" marR="0" rtl="0" algn="l">
              <a:lnSpc>
                <a:spcPct val="200000"/>
              </a:lnSpc>
              <a:spcBef>
                <a:spcPts val="0"/>
              </a:spcBef>
              <a:spcAft>
                <a:spcPts val="0"/>
              </a:spcAft>
              <a:buNone/>
            </a:pPr>
            <a:r>
              <a:rPr lang="en"/>
              <a:t>• Simplest model to explain to a general audience. </a:t>
            </a:r>
            <a:endParaRPr/>
          </a:p>
          <a:p>
            <a:pPr indent="0" lvl="0" marL="0" marR="0" rtl="0" algn="l">
              <a:lnSpc>
                <a:spcPct val="200000"/>
              </a:lnSpc>
              <a:spcBef>
                <a:spcPts val="0"/>
              </a:spcBef>
              <a:spcAft>
                <a:spcPts val="0"/>
              </a:spcAft>
              <a:buNone/>
            </a:pPr>
            <a:r>
              <a:t/>
            </a:r>
            <a:endParaRPr/>
          </a:p>
        </p:txBody>
      </p:sp>
      <p:sp>
        <p:nvSpPr>
          <p:cNvPr id="644" name="Google Shape;644;p49"/>
          <p:cNvSpPr/>
          <p:nvPr/>
        </p:nvSpPr>
        <p:spPr>
          <a:xfrm>
            <a:off x="187775" y="48375"/>
            <a:ext cx="1179600" cy="393600"/>
          </a:xfrm>
          <a:prstGeom prst="roundRect">
            <a:avLst>
              <a:gd fmla="val 16667" name="adj"/>
            </a:avLst>
          </a:prstGeom>
          <a:solidFill>
            <a:srgbClr val="D0E0E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rgbClr val="EB5600"/>
                </a:solidFill>
                <a:latin typeface="Lato"/>
                <a:ea typeface="Lato"/>
                <a:cs typeface="Lato"/>
                <a:sym typeface="Lato"/>
              </a:rPr>
              <a:t>Project Introduction</a:t>
            </a:r>
            <a:endParaRPr b="1" sz="1100">
              <a:solidFill>
                <a:srgbClr val="EB5600"/>
              </a:solidFill>
              <a:latin typeface="Lato"/>
              <a:ea typeface="Lato"/>
              <a:cs typeface="Lato"/>
              <a:sym typeface="Lato"/>
            </a:endParaRPr>
          </a:p>
        </p:txBody>
      </p:sp>
      <p:sp>
        <p:nvSpPr>
          <p:cNvPr id="645" name="Google Shape;645;p49"/>
          <p:cNvSpPr/>
          <p:nvPr/>
        </p:nvSpPr>
        <p:spPr>
          <a:xfrm>
            <a:off x="1484000" y="48375"/>
            <a:ext cx="1179600" cy="393600"/>
          </a:xfrm>
          <a:prstGeom prst="roundRect">
            <a:avLst>
              <a:gd fmla="val 16667" name="adj"/>
            </a:avLst>
          </a:prstGeom>
          <a:solidFill>
            <a:srgbClr val="D0E0E3"/>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100">
                <a:solidFill>
                  <a:srgbClr val="EB5600"/>
                </a:solidFill>
                <a:latin typeface="Lato"/>
                <a:ea typeface="Lato"/>
                <a:cs typeface="Lato"/>
                <a:sym typeface="Lato"/>
              </a:rPr>
              <a:t>Data  Overview</a:t>
            </a:r>
            <a:endParaRPr b="1" sz="1100">
              <a:solidFill>
                <a:srgbClr val="EB5600"/>
              </a:solidFill>
              <a:latin typeface="Lato"/>
              <a:ea typeface="Lato"/>
              <a:cs typeface="Lato"/>
              <a:sym typeface="Lato"/>
            </a:endParaRPr>
          </a:p>
        </p:txBody>
      </p:sp>
      <p:sp>
        <p:nvSpPr>
          <p:cNvPr id="646" name="Google Shape;646;p49"/>
          <p:cNvSpPr/>
          <p:nvPr/>
        </p:nvSpPr>
        <p:spPr>
          <a:xfrm>
            <a:off x="5327888" y="48375"/>
            <a:ext cx="1179600" cy="393600"/>
          </a:xfrm>
          <a:prstGeom prst="roundRect">
            <a:avLst>
              <a:gd fmla="val 16667" name="adj"/>
            </a:avLst>
          </a:prstGeom>
          <a:solidFill>
            <a:srgbClr val="A2C4C9"/>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100">
                <a:solidFill>
                  <a:srgbClr val="EB5600"/>
                </a:solidFill>
                <a:latin typeface="Lato"/>
                <a:ea typeface="Lato"/>
                <a:cs typeface="Lato"/>
                <a:sym typeface="Lato"/>
              </a:rPr>
              <a:t>Conclusion</a:t>
            </a:r>
            <a:endParaRPr b="1" sz="1100">
              <a:solidFill>
                <a:srgbClr val="EB5600"/>
              </a:solidFill>
              <a:latin typeface="Lato"/>
              <a:ea typeface="Lato"/>
              <a:cs typeface="Lato"/>
              <a:sym typeface="Lato"/>
            </a:endParaRPr>
          </a:p>
        </p:txBody>
      </p:sp>
      <p:sp>
        <p:nvSpPr>
          <p:cNvPr id="647" name="Google Shape;647;p49"/>
          <p:cNvSpPr/>
          <p:nvPr/>
        </p:nvSpPr>
        <p:spPr>
          <a:xfrm>
            <a:off x="4054063" y="48375"/>
            <a:ext cx="1179600" cy="393600"/>
          </a:xfrm>
          <a:prstGeom prst="roundRect">
            <a:avLst>
              <a:gd fmla="val 16667" name="adj"/>
            </a:avLst>
          </a:prstGeom>
          <a:solidFill>
            <a:srgbClr val="D0E0E3"/>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100">
                <a:solidFill>
                  <a:srgbClr val="EB5600"/>
                </a:solidFill>
                <a:latin typeface="Lato"/>
                <a:ea typeface="Lato"/>
                <a:cs typeface="Lato"/>
                <a:sym typeface="Lato"/>
              </a:rPr>
              <a:t>Models</a:t>
            </a:r>
            <a:endParaRPr b="1" sz="1100">
              <a:solidFill>
                <a:srgbClr val="EB5600"/>
              </a:solidFill>
              <a:latin typeface="Lato"/>
              <a:ea typeface="Lato"/>
              <a:cs typeface="Lato"/>
              <a:sym typeface="Lato"/>
            </a:endParaRPr>
          </a:p>
        </p:txBody>
      </p:sp>
      <p:sp>
        <p:nvSpPr>
          <p:cNvPr id="648" name="Google Shape;648;p49"/>
          <p:cNvSpPr/>
          <p:nvPr/>
        </p:nvSpPr>
        <p:spPr>
          <a:xfrm>
            <a:off x="6624150" y="48375"/>
            <a:ext cx="1179600" cy="393600"/>
          </a:xfrm>
          <a:prstGeom prst="roundRect">
            <a:avLst>
              <a:gd fmla="val 16667" name="adj"/>
            </a:avLst>
          </a:prstGeom>
          <a:solidFill>
            <a:srgbClr val="D0E0E3"/>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100">
                <a:solidFill>
                  <a:srgbClr val="EB5600"/>
                </a:solidFill>
                <a:latin typeface="Lato"/>
                <a:ea typeface="Lato"/>
                <a:cs typeface="Lato"/>
                <a:sym typeface="Lato"/>
              </a:rPr>
              <a:t>Future</a:t>
            </a:r>
            <a:endParaRPr b="1" sz="1100">
              <a:solidFill>
                <a:srgbClr val="EB5600"/>
              </a:solidFill>
              <a:latin typeface="Lato"/>
              <a:ea typeface="Lato"/>
              <a:cs typeface="Lato"/>
              <a:sym typeface="Lato"/>
            </a:endParaRPr>
          </a:p>
          <a:p>
            <a:pPr indent="0" lvl="0" marL="0" rtl="0" algn="ctr">
              <a:lnSpc>
                <a:spcPct val="115000"/>
              </a:lnSpc>
              <a:spcBef>
                <a:spcPts val="0"/>
              </a:spcBef>
              <a:spcAft>
                <a:spcPts val="0"/>
              </a:spcAft>
              <a:buNone/>
            </a:pPr>
            <a:r>
              <a:rPr b="1" lang="en" sz="1100">
                <a:solidFill>
                  <a:srgbClr val="EB5600"/>
                </a:solidFill>
                <a:latin typeface="Lato"/>
                <a:ea typeface="Lato"/>
                <a:cs typeface="Lato"/>
                <a:sym typeface="Lato"/>
              </a:rPr>
              <a:t>Research</a:t>
            </a:r>
            <a:endParaRPr b="1" sz="1100">
              <a:solidFill>
                <a:srgbClr val="EB5600"/>
              </a:solidFill>
              <a:latin typeface="Lato"/>
              <a:ea typeface="Lato"/>
              <a:cs typeface="Lato"/>
              <a:sym typeface="Lato"/>
            </a:endParaRPr>
          </a:p>
        </p:txBody>
      </p:sp>
      <p:sp>
        <p:nvSpPr>
          <p:cNvPr id="649" name="Google Shape;649;p49"/>
          <p:cNvSpPr/>
          <p:nvPr/>
        </p:nvSpPr>
        <p:spPr>
          <a:xfrm>
            <a:off x="2780225" y="48375"/>
            <a:ext cx="1179600" cy="393600"/>
          </a:xfrm>
          <a:prstGeom prst="roundRect">
            <a:avLst>
              <a:gd fmla="val 16667" name="adj"/>
            </a:avLst>
          </a:prstGeom>
          <a:solidFill>
            <a:srgbClr val="D0E0E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rgbClr val="EB5600"/>
                </a:solidFill>
                <a:latin typeface="Lato"/>
                <a:ea typeface="Lato"/>
                <a:cs typeface="Lato"/>
                <a:sym typeface="Lato"/>
              </a:rPr>
              <a:t>Variable Selection</a:t>
            </a:r>
            <a:endParaRPr b="1" sz="800">
              <a:solidFill>
                <a:srgbClr val="EB5600"/>
              </a:solidFill>
              <a:latin typeface="Lato"/>
              <a:ea typeface="Lato"/>
              <a:cs typeface="Lato"/>
              <a:sym typeface="Lato"/>
            </a:endParaRPr>
          </a:p>
        </p:txBody>
      </p:sp>
      <p:sp>
        <p:nvSpPr>
          <p:cNvPr id="650" name="Google Shape;650;p49"/>
          <p:cNvSpPr/>
          <p:nvPr/>
        </p:nvSpPr>
        <p:spPr>
          <a:xfrm>
            <a:off x="8605650" y="48375"/>
            <a:ext cx="462900" cy="393600"/>
          </a:xfrm>
          <a:prstGeom prst="roundRect">
            <a:avLst>
              <a:gd fmla="val 16667" name="adj"/>
            </a:avLst>
          </a:prstGeom>
          <a:solidFill>
            <a:srgbClr val="D0E0E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rgbClr val="1A1A1A"/>
                </a:solidFill>
                <a:latin typeface="Lato"/>
                <a:ea typeface="Lato"/>
                <a:cs typeface="Lato"/>
                <a:sym typeface="Lato"/>
              </a:rPr>
              <a:t>19</a:t>
            </a:r>
            <a:endParaRPr b="1" sz="1100">
              <a:solidFill>
                <a:srgbClr val="1A1A1A"/>
              </a:solidFill>
              <a:latin typeface="Lato"/>
              <a:ea typeface="Lato"/>
              <a:cs typeface="Lato"/>
              <a:sym typeface="Lato"/>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4" name="Shape 654"/>
        <p:cNvGrpSpPr/>
        <p:nvPr/>
      </p:nvGrpSpPr>
      <p:grpSpPr>
        <a:xfrm>
          <a:off x="0" y="0"/>
          <a:ext cx="0" cy="0"/>
          <a:chOff x="0" y="0"/>
          <a:chExt cx="0" cy="0"/>
        </a:xfrm>
      </p:grpSpPr>
      <p:sp>
        <p:nvSpPr>
          <p:cNvPr id="655" name="Google Shape;655;p50"/>
          <p:cNvSpPr txBox="1"/>
          <p:nvPr>
            <p:ph idx="1" type="body"/>
          </p:nvPr>
        </p:nvSpPr>
        <p:spPr>
          <a:xfrm>
            <a:off x="916950" y="2043150"/>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 </a:t>
            </a:r>
            <a:r>
              <a:rPr lang="en"/>
              <a:t>Check dataset is complete and usable</a:t>
            </a:r>
            <a:endParaRPr/>
          </a:p>
          <a:p>
            <a:pPr indent="0" lvl="0" marL="0" rtl="0" algn="l">
              <a:spcBef>
                <a:spcPts val="1200"/>
              </a:spcBef>
              <a:spcAft>
                <a:spcPts val="0"/>
              </a:spcAft>
              <a:buNone/>
            </a:pPr>
            <a:r>
              <a:rPr lang="en"/>
              <a:t>• Split dataset into </a:t>
            </a:r>
            <a:r>
              <a:rPr lang="en"/>
              <a:t>training</a:t>
            </a:r>
            <a:r>
              <a:rPr lang="en"/>
              <a:t> and testing with the ratio 8:2</a:t>
            </a:r>
            <a:endParaRPr/>
          </a:p>
          <a:p>
            <a:pPr indent="0" lvl="0" marL="0" rtl="0" algn="l">
              <a:spcBef>
                <a:spcPts val="1200"/>
              </a:spcBef>
              <a:spcAft>
                <a:spcPts val="0"/>
              </a:spcAft>
              <a:buNone/>
            </a:pPr>
            <a:r>
              <a:rPr lang="en"/>
              <a:t>• Fit different models using training set with different subsets of predictors </a:t>
            </a:r>
            <a:endParaRPr/>
          </a:p>
          <a:p>
            <a:pPr indent="0" lvl="0" marL="0" rtl="0" algn="l">
              <a:spcBef>
                <a:spcPts val="1200"/>
              </a:spcBef>
              <a:spcAft>
                <a:spcPts val="0"/>
              </a:spcAft>
              <a:buNone/>
            </a:pPr>
            <a:r>
              <a:rPr lang="en"/>
              <a:t>• Find the best model based on test accuracy and </a:t>
            </a:r>
            <a:r>
              <a:rPr lang="en"/>
              <a:t>interpretability</a:t>
            </a:r>
            <a:r>
              <a:rPr lang="en"/>
              <a:t> </a:t>
            </a:r>
            <a:endParaRPr/>
          </a:p>
          <a:p>
            <a:pPr indent="0" lvl="0" marL="0" rtl="0" algn="l">
              <a:spcBef>
                <a:spcPts val="1200"/>
              </a:spcBef>
              <a:spcAft>
                <a:spcPts val="1200"/>
              </a:spcAft>
              <a:buNone/>
            </a:pPr>
            <a:r>
              <a:t/>
            </a:r>
            <a:endParaRPr/>
          </a:p>
        </p:txBody>
      </p:sp>
      <p:sp>
        <p:nvSpPr>
          <p:cNvPr id="656" name="Google Shape;656;p50"/>
          <p:cNvSpPr txBox="1"/>
          <p:nvPr>
            <p:ph type="title"/>
          </p:nvPr>
        </p:nvSpPr>
        <p:spPr>
          <a:xfrm>
            <a:off x="729450" y="65067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2650">
                <a:solidFill>
                  <a:srgbClr val="1A9988"/>
                </a:solidFill>
                <a:latin typeface="Calibri"/>
                <a:ea typeface="Calibri"/>
                <a:cs typeface="Calibri"/>
                <a:sym typeface="Calibri"/>
              </a:rPr>
              <a:t>Conclusion</a:t>
            </a:r>
            <a:endParaRPr sz="2650">
              <a:solidFill>
                <a:srgbClr val="1A9988"/>
              </a:solidFill>
              <a:latin typeface="Calibri"/>
              <a:ea typeface="Calibri"/>
              <a:cs typeface="Calibri"/>
              <a:sym typeface="Calibri"/>
            </a:endParaRPr>
          </a:p>
          <a:p>
            <a:pPr indent="0" lvl="0" marL="0" rtl="0" algn="l">
              <a:spcBef>
                <a:spcPts val="0"/>
              </a:spcBef>
              <a:spcAft>
                <a:spcPts val="0"/>
              </a:spcAft>
              <a:buNone/>
            </a:pPr>
            <a:r>
              <a:t/>
            </a:r>
            <a:endParaRPr/>
          </a:p>
        </p:txBody>
      </p:sp>
      <p:sp>
        <p:nvSpPr>
          <p:cNvPr id="657" name="Google Shape;657;p50"/>
          <p:cNvSpPr/>
          <p:nvPr/>
        </p:nvSpPr>
        <p:spPr>
          <a:xfrm>
            <a:off x="187775" y="48375"/>
            <a:ext cx="1179600" cy="393600"/>
          </a:xfrm>
          <a:prstGeom prst="roundRect">
            <a:avLst>
              <a:gd fmla="val 16667" name="adj"/>
            </a:avLst>
          </a:prstGeom>
          <a:solidFill>
            <a:srgbClr val="D0E0E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rgbClr val="EB5600"/>
                </a:solidFill>
                <a:latin typeface="Lato"/>
                <a:ea typeface="Lato"/>
                <a:cs typeface="Lato"/>
                <a:sym typeface="Lato"/>
              </a:rPr>
              <a:t>Project Introduction</a:t>
            </a:r>
            <a:endParaRPr b="1" sz="1100">
              <a:solidFill>
                <a:srgbClr val="EB5600"/>
              </a:solidFill>
              <a:latin typeface="Lato"/>
              <a:ea typeface="Lato"/>
              <a:cs typeface="Lato"/>
              <a:sym typeface="Lato"/>
            </a:endParaRPr>
          </a:p>
        </p:txBody>
      </p:sp>
      <p:sp>
        <p:nvSpPr>
          <p:cNvPr id="658" name="Google Shape;658;p50"/>
          <p:cNvSpPr/>
          <p:nvPr/>
        </p:nvSpPr>
        <p:spPr>
          <a:xfrm>
            <a:off x="1484000" y="48375"/>
            <a:ext cx="1179600" cy="393600"/>
          </a:xfrm>
          <a:prstGeom prst="roundRect">
            <a:avLst>
              <a:gd fmla="val 16667" name="adj"/>
            </a:avLst>
          </a:prstGeom>
          <a:solidFill>
            <a:srgbClr val="D0E0E3"/>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100">
                <a:solidFill>
                  <a:srgbClr val="EB5600"/>
                </a:solidFill>
                <a:latin typeface="Lato"/>
                <a:ea typeface="Lato"/>
                <a:cs typeface="Lato"/>
                <a:sym typeface="Lato"/>
              </a:rPr>
              <a:t>Data  Overview</a:t>
            </a:r>
            <a:endParaRPr b="1" sz="1100">
              <a:solidFill>
                <a:srgbClr val="EB5600"/>
              </a:solidFill>
              <a:latin typeface="Lato"/>
              <a:ea typeface="Lato"/>
              <a:cs typeface="Lato"/>
              <a:sym typeface="Lato"/>
            </a:endParaRPr>
          </a:p>
        </p:txBody>
      </p:sp>
      <p:sp>
        <p:nvSpPr>
          <p:cNvPr id="659" name="Google Shape;659;p50"/>
          <p:cNvSpPr/>
          <p:nvPr/>
        </p:nvSpPr>
        <p:spPr>
          <a:xfrm>
            <a:off x="5327888" y="48375"/>
            <a:ext cx="1179600" cy="393600"/>
          </a:xfrm>
          <a:prstGeom prst="roundRect">
            <a:avLst>
              <a:gd fmla="val 16667" name="adj"/>
            </a:avLst>
          </a:prstGeom>
          <a:solidFill>
            <a:srgbClr val="A2C4C9"/>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100">
                <a:solidFill>
                  <a:srgbClr val="EB5600"/>
                </a:solidFill>
                <a:latin typeface="Lato"/>
                <a:ea typeface="Lato"/>
                <a:cs typeface="Lato"/>
                <a:sym typeface="Lato"/>
              </a:rPr>
              <a:t>Conclusion</a:t>
            </a:r>
            <a:endParaRPr b="1" sz="1100">
              <a:solidFill>
                <a:srgbClr val="EB5600"/>
              </a:solidFill>
              <a:latin typeface="Lato"/>
              <a:ea typeface="Lato"/>
              <a:cs typeface="Lato"/>
              <a:sym typeface="Lato"/>
            </a:endParaRPr>
          </a:p>
        </p:txBody>
      </p:sp>
      <p:sp>
        <p:nvSpPr>
          <p:cNvPr id="660" name="Google Shape;660;p50"/>
          <p:cNvSpPr/>
          <p:nvPr/>
        </p:nvSpPr>
        <p:spPr>
          <a:xfrm>
            <a:off x="4054063" y="48375"/>
            <a:ext cx="1179600" cy="393600"/>
          </a:xfrm>
          <a:prstGeom prst="roundRect">
            <a:avLst>
              <a:gd fmla="val 16667" name="adj"/>
            </a:avLst>
          </a:prstGeom>
          <a:solidFill>
            <a:srgbClr val="D0E0E3"/>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100">
                <a:solidFill>
                  <a:srgbClr val="EB5600"/>
                </a:solidFill>
                <a:latin typeface="Lato"/>
                <a:ea typeface="Lato"/>
                <a:cs typeface="Lato"/>
                <a:sym typeface="Lato"/>
              </a:rPr>
              <a:t>Models</a:t>
            </a:r>
            <a:endParaRPr b="1" sz="1100">
              <a:solidFill>
                <a:srgbClr val="EB5600"/>
              </a:solidFill>
              <a:latin typeface="Lato"/>
              <a:ea typeface="Lato"/>
              <a:cs typeface="Lato"/>
              <a:sym typeface="Lato"/>
            </a:endParaRPr>
          </a:p>
        </p:txBody>
      </p:sp>
      <p:sp>
        <p:nvSpPr>
          <p:cNvPr id="661" name="Google Shape;661;p50"/>
          <p:cNvSpPr/>
          <p:nvPr/>
        </p:nvSpPr>
        <p:spPr>
          <a:xfrm>
            <a:off x="6624150" y="48375"/>
            <a:ext cx="1179600" cy="393600"/>
          </a:xfrm>
          <a:prstGeom prst="roundRect">
            <a:avLst>
              <a:gd fmla="val 16667" name="adj"/>
            </a:avLst>
          </a:prstGeom>
          <a:solidFill>
            <a:srgbClr val="D0E0E3"/>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100">
                <a:solidFill>
                  <a:srgbClr val="EB5600"/>
                </a:solidFill>
                <a:latin typeface="Lato"/>
                <a:ea typeface="Lato"/>
                <a:cs typeface="Lato"/>
                <a:sym typeface="Lato"/>
              </a:rPr>
              <a:t>Future</a:t>
            </a:r>
            <a:endParaRPr b="1" sz="1100">
              <a:solidFill>
                <a:srgbClr val="EB5600"/>
              </a:solidFill>
              <a:latin typeface="Lato"/>
              <a:ea typeface="Lato"/>
              <a:cs typeface="Lato"/>
              <a:sym typeface="Lato"/>
            </a:endParaRPr>
          </a:p>
          <a:p>
            <a:pPr indent="0" lvl="0" marL="0" rtl="0" algn="ctr">
              <a:lnSpc>
                <a:spcPct val="115000"/>
              </a:lnSpc>
              <a:spcBef>
                <a:spcPts val="0"/>
              </a:spcBef>
              <a:spcAft>
                <a:spcPts val="0"/>
              </a:spcAft>
              <a:buNone/>
            </a:pPr>
            <a:r>
              <a:rPr b="1" lang="en" sz="1100">
                <a:solidFill>
                  <a:srgbClr val="EB5600"/>
                </a:solidFill>
                <a:latin typeface="Lato"/>
                <a:ea typeface="Lato"/>
                <a:cs typeface="Lato"/>
                <a:sym typeface="Lato"/>
              </a:rPr>
              <a:t>Research</a:t>
            </a:r>
            <a:endParaRPr b="1" sz="1100">
              <a:solidFill>
                <a:srgbClr val="EB5600"/>
              </a:solidFill>
              <a:latin typeface="Lato"/>
              <a:ea typeface="Lato"/>
              <a:cs typeface="Lato"/>
              <a:sym typeface="Lato"/>
            </a:endParaRPr>
          </a:p>
        </p:txBody>
      </p:sp>
      <p:sp>
        <p:nvSpPr>
          <p:cNvPr id="662" name="Google Shape;662;p50"/>
          <p:cNvSpPr/>
          <p:nvPr/>
        </p:nvSpPr>
        <p:spPr>
          <a:xfrm>
            <a:off x="2780225" y="48375"/>
            <a:ext cx="1179600" cy="393600"/>
          </a:xfrm>
          <a:prstGeom prst="roundRect">
            <a:avLst>
              <a:gd fmla="val 16667" name="adj"/>
            </a:avLst>
          </a:prstGeom>
          <a:solidFill>
            <a:srgbClr val="D0E0E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rgbClr val="EB5600"/>
                </a:solidFill>
                <a:latin typeface="Lato"/>
                <a:ea typeface="Lato"/>
                <a:cs typeface="Lato"/>
                <a:sym typeface="Lato"/>
              </a:rPr>
              <a:t>Variable Selection</a:t>
            </a:r>
            <a:endParaRPr b="1" sz="800">
              <a:solidFill>
                <a:srgbClr val="EB5600"/>
              </a:solidFill>
              <a:latin typeface="Lato"/>
              <a:ea typeface="Lato"/>
              <a:cs typeface="Lato"/>
              <a:sym typeface="Lato"/>
            </a:endParaRPr>
          </a:p>
        </p:txBody>
      </p:sp>
      <p:sp>
        <p:nvSpPr>
          <p:cNvPr id="663" name="Google Shape;663;p50"/>
          <p:cNvSpPr/>
          <p:nvPr/>
        </p:nvSpPr>
        <p:spPr>
          <a:xfrm>
            <a:off x="8605650" y="48375"/>
            <a:ext cx="462900" cy="393600"/>
          </a:xfrm>
          <a:prstGeom prst="roundRect">
            <a:avLst>
              <a:gd fmla="val 16667" name="adj"/>
            </a:avLst>
          </a:prstGeom>
          <a:solidFill>
            <a:srgbClr val="D0E0E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rgbClr val="1A1A1A"/>
                </a:solidFill>
                <a:latin typeface="Lato"/>
                <a:ea typeface="Lato"/>
                <a:cs typeface="Lato"/>
                <a:sym typeface="Lato"/>
              </a:rPr>
              <a:t>20</a:t>
            </a:r>
            <a:endParaRPr b="1" sz="1100">
              <a:solidFill>
                <a:srgbClr val="1A1A1A"/>
              </a:solidFill>
              <a:latin typeface="Lato"/>
              <a:ea typeface="Lato"/>
              <a:cs typeface="Lato"/>
              <a:sym typeface="Lato"/>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7" name="Shape 667"/>
        <p:cNvGrpSpPr/>
        <p:nvPr/>
      </p:nvGrpSpPr>
      <p:grpSpPr>
        <a:xfrm>
          <a:off x="0" y="0"/>
          <a:ext cx="0" cy="0"/>
          <a:chOff x="0" y="0"/>
          <a:chExt cx="0" cy="0"/>
        </a:xfrm>
      </p:grpSpPr>
      <p:sp>
        <p:nvSpPr>
          <p:cNvPr id="668" name="Google Shape;668;p51"/>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 </a:t>
            </a:r>
            <a:r>
              <a:rPr lang="en"/>
              <a:t>Sampling techniques to address imbalance data</a:t>
            </a:r>
            <a:endParaRPr/>
          </a:p>
          <a:p>
            <a:pPr indent="0" lvl="0" marL="0" rtl="0" algn="l">
              <a:spcBef>
                <a:spcPts val="1200"/>
              </a:spcBef>
              <a:spcAft>
                <a:spcPts val="0"/>
              </a:spcAft>
              <a:buNone/>
            </a:pPr>
            <a:r>
              <a:rPr lang="en"/>
              <a:t>• Other target of interest</a:t>
            </a:r>
            <a:endParaRPr/>
          </a:p>
          <a:p>
            <a:pPr indent="0" lvl="0" marL="0" rtl="0" algn="l">
              <a:spcBef>
                <a:spcPts val="1200"/>
              </a:spcBef>
              <a:spcAft>
                <a:spcPts val="0"/>
              </a:spcAft>
              <a:buNone/>
            </a:pPr>
            <a:r>
              <a:rPr lang="en"/>
              <a:t>• Other potential predictors (Distance, Duration, Reason, Timing, Mode, Region)</a:t>
            </a:r>
            <a:endParaRPr/>
          </a:p>
          <a:p>
            <a:pPr indent="0" lvl="0" marL="0" rtl="0" algn="l">
              <a:spcBef>
                <a:spcPts val="1200"/>
              </a:spcBef>
              <a:spcAft>
                <a:spcPts val="1200"/>
              </a:spcAft>
              <a:buNone/>
            </a:pPr>
            <a:r>
              <a:rPr lang="en"/>
              <a:t>• Other possible models (Elastic Net Model, Boosting, Support Vector Machines)</a:t>
            </a:r>
            <a:endParaRPr/>
          </a:p>
        </p:txBody>
      </p:sp>
      <p:sp>
        <p:nvSpPr>
          <p:cNvPr id="669" name="Google Shape;669;p51"/>
          <p:cNvSpPr txBox="1"/>
          <p:nvPr>
            <p:ph type="title"/>
          </p:nvPr>
        </p:nvSpPr>
        <p:spPr>
          <a:xfrm>
            <a:off x="729450" y="65067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2650">
                <a:solidFill>
                  <a:srgbClr val="1A9988"/>
                </a:solidFill>
                <a:latin typeface="Calibri"/>
                <a:ea typeface="Calibri"/>
                <a:cs typeface="Calibri"/>
                <a:sym typeface="Calibri"/>
              </a:rPr>
              <a:t>Future Research</a:t>
            </a:r>
            <a:endParaRPr sz="2650">
              <a:solidFill>
                <a:srgbClr val="1A9988"/>
              </a:solidFill>
              <a:latin typeface="Calibri"/>
              <a:ea typeface="Calibri"/>
              <a:cs typeface="Calibri"/>
              <a:sym typeface="Calibri"/>
            </a:endParaRPr>
          </a:p>
          <a:p>
            <a:pPr indent="0" lvl="0" marL="0" rtl="0" algn="l">
              <a:spcBef>
                <a:spcPts val="0"/>
              </a:spcBef>
              <a:spcAft>
                <a:spcPts val="0"/>
              </a:spcAft>
              <a:buNone/>
            </a:pPr>
            <a:r>
              <a:t/>
            </a:r>
            <a:endParaRPr/>
          </a:p>
        </p:txBody>
      </p:sp>
      <p:sp>
        <p:nvSpPr>
          <p:cNvPr id="670" name="Google Shape;670;p51"/>
          <p:cNvSpPr/>
          <p:nvPr/>
        </p:nvSpPr>
        <p:spPr>
          <a:xfrm>
            <a:off x="187775" y="48375"/>
            <a:ext cx="1179600" cy="393600"/>
          </a:xfrm>
          <a:prstGeom prst="roundRect">
            <a:avLst>
              <a:gd fmla="val 16667" name="adj"/>
            </a:avLst>
          </a:prstGeom>
          <a:solidFill>
            <a:srgbClr val="D0E0E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rgbClr val="EB5600"/>
                </a:solidFill>
                <a:latin typeface="Lato"/>
                <a:ea typeface="Lato"/>
                <a:cs typeface="Lato"/>
                <a:sym typeface="Lato"/>
              </a:rPr>
              <a:t>Project Introduction</a:t>
            </a:r>
            <a:endParaRPr b="1" sz="1100">
              <a:solidFill>
                <a:srgbClr val="EB5600"/>
              </a:solidFill>
              <a:latin typeface="Lato"/>
              <a:ea typeface="Lato"/>
              <a:cs typeface="Lato"/>
              <a:sym typeface="Lato"/>
            </a:endParaRPr>
          </a:p>
        </p:txBody>
      </p:sp>
      <p:sp>
        <p:nvSpPr>
          <p:cNvPr id="671" name="Google Shape;671;p51"/>
          <p:cNvSpPr/>
          <p:nvPr/>
        </p:nvSpPr>
        <p:spPr>
          <a:xfrm>
            <a:off x="1484000" y="48375"/>
            <a:ext cx="1179600" cy="393600"/>
          </a:xfrm>
          <a:prstGeom prst="roundRect">
            <a:avLst>
              <a:gd fmla="val 16667" name="adj"/>
            </a:avLst>
          </a:prstGeom>
          <a:solidFill>
            <a:srgbClr val="D0E0E3"/>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100">
                <a:solidFill>
                  <a:srgbClr val="EB5600"/>
                </a:solidFill>
                <a:latin typeface="Lato"/>
                <a:ea typeface="Lato"/>
                <a:cs typeface="Lato"/>
                <a:sym typeface="Lato"/>
              </a:rPr>
              <a:t>Data  Overview</a:t>
            </a:r>
            <a:endParaRPr b="1" sz="1100">
              <a:solidFill>
                <a:srgbClr val="EB5600"/>
              </a:solidFill>
              <a:latin typeface="Lato"/>
              <a:ea typeface="Lato"/>
              <a:cs typeface="Lato"/>
              <a:sym typeface="Lato"/>
            </a:endParaRPr>
          </a:p>
        </p:txBody>
      </p:sp>
      <p:sp>
        <p:nvSpPr>
          <p:cNvPr id="672" name="Google Shape;672;p51"/>
          <p:cNvSpPr/>
          <p:nvPr/>
        </p:nvSpPr>
        <p:spPr>
          <a:xfrm>
            <a:off x="5327888" y="48375"/>
            <a:ext cx="1179600" cy="393600"/>
          </a:xfrm>
          <a:prstGeom prst="roundRect">
            <a:avLst>
              <a:gd fmla="val 16667" name="adj"/>
            </a:avLst>
          </a:prstGeom>
          <a:solidFill>
            <a:srgbClr val="D0E0E3"/>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100">
                <a:solidFill>
                  <a:srgbClr val="EB5600"/>
                </a:solidFill>
                <a:latin typeface="Lato"/>
                <a:ea typeface="Lato"/>
                <a:cs typeface="Lato"/>
                <a:sym typeface="Lato"/>
              </a:rPr>
              <a:t>Conclusion</a:t>
            </a:r>
            <a:endParaRPr b="1" sz="1100">
              <a:solidFill>
                <a:srgbClr val="EB5600"/>
              </a:solidFill>
              <a:latin typeface="Lato"/>
              <a:ea typeface="Lato"/>
              <a:cs typeface="Lato"/>
              <a:sym typeface="Lato"/>
            </a:endParaRPr>
          </a:p>
        </p:txBody>
      </p:sp>
      <p:sp>
        <p:nvSpPr>
          <p:cNvPr id="673" name="Google Shape;673;p51"/>
          <p:cNvSpPr/>
          <p:nvPr/>
        </p:nvSpPr>
        <p:spPr>
          <a:xfrm>
            <a:off x="4054063" y="48375"/>
            <a:ext cx="1179600" cy="393600"/>
          </a:xfrm>
          <a:prstGeom prst="roundRect">
            <a:avLst>
              <a:gd fmla="val 16667" name="adj"/>
            </a:avLst>
          </a:prstGeom>
          <a:solidFill>
            <a:srgbClr val="D0E0E3"/>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100">
                <a:solidFill>
                  <a:srgbClr val="EB5600"/>
                </a:solidFill>
                <a:latin typeface="Lato"/>
                <a:ea typeface="Lato"/>
                <a:cs typeface="Lato"/>
                <a:sym typeface="Lato"/>
              </a:rPr>
              <a:t>Models</a:t>
            </a:r>
            <a:endParaRPr b="1" sz="1100">
              <a:solidFill>
                <a:srgbClr val="EB5600"/>
              </a:solidFill>
              <a:latin typeface="Lato"/>
              <a:ea typeface="Lato"/>
              <a:cs typeface="Lato"/>
              <a:sym typeface="Lato"/>
            </a:endParaRPr>
          </a:p>
        </p:txBody>
      </p:sp>
      <p:sp>
        <p:nvSpPr>
          <p:cNvPr id="674" name="Google Shape;674;p51"/>
          <p:cNvSpPr/>
          <p:nvPr/>
        </p:nvSpPr>
        <p:spPr>
          <a:xfrm>
            <a:off x="6624150" y="48375"/>
            <a:ext cx="1179600" cy="393600"/>
          </a:xfrm>
          <a:prstGeom prst="roundRect">
            <a:avLst>
              <a:gd fmla="val 16667" name="adj"/>
            </a:avLst>
          </a:prstGeom>
          <a:solidFill>
            <a:srgbClr val="A2C4C9"/>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100">
                <a:solidFill>
                  <a:srgbClr val="EB5600"/>
                </a:solidFill>
                <a:latin typeface="Lato"/>
                <a:ea typeface="Lato"/>
                <a:cs typeface="Lato"/>
                <a:sym typeface="Lato"/>
              </a:rPr>
              <a:t>Future</a:t>
            </a:r>
            <a:endParaRPr b="1" sz="1100">
              <a:solidFill>
                <a:srgbClr val="EB5600"/>
              </a:solidFill>
              <a:latin typeface="Lato"/>
              <a:ea typeface="Lato"/>
              <a:cs typeface="Lato"/>
              <a:sym typeface="Lato"/>
            </a:endParaRPr>
          </a:p>
          <a:p>
            <a:pPr indent="0" lvl="0" marL="0" rtl="0" algn="ctr">
              <a:lnSpc>
                <a:spcPct val="115000"/>
              </a:lnSpc>
              <a:spcBef>
                <a:spcPts val="0"/>
              </a:spcBef>
              <a:spcAft>
                <a:spcPts val="0"/>
              </a:spcAft>
              <a:buNone/>
            </a:pPr>
            <a:r>
              <a:rPr b="1" lang="en" sz="1100">
                <a:solidFill>
                  <a:srgbClr val="EB5600"/>
                </a:solidFill>
                <a:latin typeface="Lato"/>
                <a:ea typeface="Lato"/>
                <a:cs typeface="Lato"/>
                <a:sym typeface="Lato"/>
              </a:rPr>
              <a:t>Research</a:t>
            </a:r>
            <a:endParaRPr b="1" sz="1100">
              <a:solidFill>
                <a:srgbClr val="EB5600"/>
              </a:solidFill>
              <a:latin typeface="Lato"/>
              <a:ea typeface="Lato"/>
              <a:cs typeface="Lato"/>
              <a:sym typeface="Lato"/>
            </a:endParaRPr>
          </a:p>
        </p:txBody>
      </p:sp>
      <p:sp>
        <p:nvSpPr>
          <p:cNvPr id="675" name="Google Shape;675;p51"/>
          <p:cNvSpPr/>
          <p:nvPr/>
        </p:nvSpPr>
        <p:spPr>
          <a:xfrm>
            <a:off x="2780225" y="48375"/>
            <a:ext cx="1179600" cy="393600"/>
          </a:xfrm>
          <a:prstGeom prst="roundRect">
            <a:avLst>
              <a:gd fmla="val 16667" name="adj"/>
            </a:avLst>
          </a:prstGeom>
          <a:solidFill>
            <a:srgbClr val="D0E0E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rgbClr val="EB5600"/>
                </a:solidFill>
                <a:latin typeface="Lato"/>
                <a:ea typeface="Lato"/>
                <a:cs typeface="Lato"/>
                <a:sym typeface="Lato"/>
              </a:rPr>
              <a:t>Variable Selection</a:t>
            </a:r>
            <a:endParaRPr b="1" sz="800">
              <a:solidFill>
                <a:srgbClr val="EB5600"/>
              </a:solidFill>
              <a:latin typeface="Lato"/>
              <a:ea typeface="Lato"/>
              <a:cs typeface="Lato"/>
              <a:sym typeface="Lato"/>
            </a:endParaRPr>
          </a:p>
        </p:txBody>
      </p:sp>
      <p:sp>
        <p:nvSpPr>
          <p:cNvPr id="676" name="Google Shape;676;p51"/>
          <p:cNvSpPr/>
          <p:nvPr/>
        </p:nvSpPr>
        <p:spPr>
          <a:xfrm>
            <a:off x="8605650" y="48375"/>
            <a:ext cx="462900" cy="393600"/>
          </a:xfrm>
          <a:prstGeom prst="roundRect">
            <a:avLst>
              <a:gd fmla="val 16667" name="adj"/>
            </a:avLst>
          </a:prstGeom>
          <a:solidFill>
            <a:srgbClr val="D0E0E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rgbClr val="1A1A1A"/>
                </a:solidFill>
                <a:latin typeface="Lato"/>
                <a:ea typeface="Lato"/>
                <a:cs typeface="Lato"/>
                <a:sym typeface="Lato"/>
              </a:rPr>
              <a:t>21</a:t>
            </a:r>
            <a:endParaRPr b="1" sz="1100">
              <a:solidFill>
                <a:srgbClr val="1A1A1A"/>
              </a:solidFill>
              <a:latin typeface="Lato"/>
              <a:ea typeface="Lato"/>
              <a:cs typeface="Lato"/>
              <a:sym typeface="La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16"/>
          <p:cNvSpPr txBox="1"/>
          <p:nvPr>
            <p:ph type="title"/>
          </p:nvPr>
        </p:nvSpPr>
        <p:spPr>
          <a:xfrm>
            <a:off x="727650" y="65070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4000"/>
              <a:buFont typeface="Arial"/>
              <a:buNone/>
            </a:pPr>
            <a:r>
              <a:rPr lang="en" sz="2400">
                <a:solidFill>
                  <a:srgbClr val="1A9988"/>
                </a:solidFill>
                <a:latin typeface="Calibri"/>
                <a:ea typeface="Calibri"/>
                <a:cs typeface="Calibri"/>
                <a:sym typeface="Calibri"/>
              </a:rPr>
              <a:t>Data Overview</a:t>
            </a:r>
            <a:endParaRPr sz="2400">
              <a:solidFill>
                <a:srgbClr val="1A9988"/>
              </a:solidFill>
              <a:latin typeface="Calibri"/>
              <a:ea typeface="Calibri"/>
              <a:cs typeface="Calibri"/>
              <a:sym typeface="Calibri"/>
            </a:endParaRPr>
          </a:p>
        </p:txBody>
      </p:sp>
      <p:graphicFrame>
        <p:nvGraphicFramePr>
          <p:cNvPr id="115" name="Google Shape;115;p16"/>
          <p:cNvGraphicFramePr/>
          <p:nvPr/>
        </p:nvGraphicFramePr>
        <p:xfrm>
          <a:off x="1633200" y="1317675"/>
          <a:ext cx="3000000" cy="3000000"/>
        </p:xfrm>
        <a:graphic>
          <a:graphicData uri="http://schemas.openxmlformats.org/drawingml/2006/table">
            <a:tbl>
              <a:tblPr>
                <a:noFill/>
                <a:tableStyleId>{468B704D-0A5C-4A8C-AAEA-5D259F5A43D3}</a:tableStyleId>
              </a:tblPr>
              <a:tblGrid>
                <a:gridCol w="1684175"/>
                <a:gridCol w="4900775"/>
              </a:tblGrid>
              <a:tr h="524150">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Travel Insurance</a:t>
                      </a:r>
                      <a:endParaRPr sz="1200">
                        <a:latin typeface="Times New Roman"/>
                        <a:ea typeface="Times New Roman"/>
                        <a:cs typeface="Times New Roman"/>
                        <a:sym typeface="Times New Roman"/>
                      </a:endParaRPr>
                    </a:p>
                  </a:txBody>
                  <a:tcPr marT="63500" marB="63500" marR="63500" marL="63500">
                    <a:solidFill>
                      <a:srgbClr val="76A5AF"/>
                    </a:solidFill>
                  </a:tcPr>
                </a:tc>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1 if the customer purchased travel insurance package in 2019, and 0 otherwi</a:t>
                      </a:r>
                      <a:r>
                        <a:rPr lang="en" sz="1200">
                          <a:latin typeface="Times New Roman"/>
                          <a:ea typeface="Times New Roman"/>
                          <a:cs typeface="Times New Roman"/>
                          <a:sym typeface="Times New Roman"/>
                        </a:rPr>
                        <a:t>s</a:t>
                      </a:r>
                      <a:r>
                        <a:rPr lang="en" sz="1200">
                          <a:latin typeface="Times New Roman"/>
                          <a:ea typeface="Times New Roman"/>
                          <a:cs typeface="Times New Roman"/>
                          <a:sym typeface="Times New Roman"/>
                        </a:rPr>
                        <a:t>e</a:t>
                      </a:r>
                      <a:endParaRPr sz="1200">
                        <a:latin typeface="Times New Roman"/>
                        <a:ea typeface="Times New Roman"/>
                        <a:cs typeface="Times New Roman"/>
                        <a:sym typeface="Times New Roman"/>
                      </a:endParaRPr>
                    </a:p>
                  </a:txBody>
                  <a:tcPr marT="63500" marB="63500" marR="63500" marL="63500">
                    <a:solidFill>
                      <a:srgbClr val="76A5AF"/>
                    </a:solidFill>
                  </a:tcPr>
                </a:tc>
              </a:tr>
              <a:tr h="330150">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Age</a:t>
                      </a:r>
                      <a:endParaRPr sz="1200">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Age of the customer</a:t>
                      </a:r>
                      <a:endParaRPr sz="1200">
                        <a:latin typeface="Times New Roman"/>
                        <a:ea typeface="Times New Roman"/>
                        <a:cs typeface="Times New Roman"/>
                        <a:sym typeface="Times New Roman"/>
                      </a:endParaRPr>
                    </a:p>
                  </a:txBody>
                  <a:tcPr marT="63500" marB="63500" marR="63500" marL="63500"/>
                </a:tc>
              </a:tr>
              <a:tr h="330150">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Employment Type</a:t>
                      </a:r>
                      <a:endParaRPr sz="1200">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The sector in which customer is employed </a:t>
                      </a:r>
                      <a:endParaRPr sz="1200">
                        <a:latin typeface="Times New Roman"/>
                        <a:ea typeface="Times New Roman"/>
                        <a:cs typeface="Times New Roman"/>
                        <a:sym typeface="Times New Roman"/>
                      </a:endParaRPr>
                    </a:p>
                  </a:txBody>
                  <a:tcPr marT="63500" marB="63500" marR="63500" marL="63500"/>
                </a:tc>
              </a:tr>
              <a:tr h="330150">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Graduate Or Not</a:t>
                      </a:r>
                      <a:endParaRPr sz="1200">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Whether the customer is college graduate or not</a:t>
                      </a:r>
                      <a:endParaRPr sz="1200">
                        <a:latin typeface="Times New Roman"/>
                        <a:ea typeface="Times New Roman"/>
                        <a:cs typeface="Times New Roman"/>
                        <a:sym typeface="Times New Roman"/>
                      </a:endParaRPr>
                    </a:p>
                  </a:txBody>
                  <a:tcPr marT="63500" marB="63500" marR="63500" marL="63500"/>
                </a:tc>
              </a:tr>
              <a:tr h="524150">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Annual Income</a:t>
                      </a:r>
                      <a:endParaRPr sz="1200">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Annual income of the customer in Indian Rupees (rounded to nearest 50 thousand Rupees)</a:t>
                      </a:r>
                      <a:endParaRPr sz="1200">
                        <a:latin typeface="Times New Roman"/>
                        <a:ea typeface="Times New Roman"/>
                        <a:cs typeface="Times New Roman"/>
                        <a:sym typeface="Times New Roman"/>
                      </a:endParaRPr>
                    </a:p>
                  </a:txBody>
                  <a:tcPr marT="63500" marB="63500" marR="63500" marL="63500"/>
                </a:tc>
              </a:tr>
              <a:tr h="341050">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Family Members</a:t>
                      </a:r>
                      <a:endParaRPr sz="1200">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Number of members in customer’s family</a:t>
                      </a:r>
                      <a:endParaRPr sz="1200">
                        <a:latin typeface="Times New Roman"/>
                        <a:ea typeface="Times New Roman"/>
                        <a:cs typeface="Times New Roman"/>
                        <a:sym typeface="Times New Roman"/>
                      </a:endParaRPr>
                    </a:p>
                  </a:txBody>
                  <a:tcPr marT="63500" marB="63500" marR="63500" marL="63500"/>
                </a:tc>
              </a:tr>
              <a:tr h="524150">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Chronic Disease</a:t>
                      </a:r>
                      <a:endParaRPr sz="1200">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1 if the customer suffers from major disease or conditions like diabetes, high blood pressures, asthma, etc, and 0 otherwise</a:t>
                      </a:r>
                      <a:endParaRPr sz="1200">
                        <a:latin typeface="Times New Roman"/>
                        <a:ea typeface="Times New Roman"/>
                        <a:cs typeface="Times New Roman"/>
                        <a:sym typeface="Times New Roman"/>
                      </a:endParaRPr>
                    </a:p>
                  </a:txBody>
                  <a:tcPr marT="63500" marB="63500" marR="63500" marL="63500"/>
                </a:tc>
              </a:tr>
              <a:tr h="524150">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Frequent Flyer</a:t>
                      </a:r>
                      <a:endParaRPr sz="1200">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Whether the customer booked at least </a:t>
                      </a:r>
                      <a:endParaRPr sz="1200">
                        <a:latin typeface="Times New Roman"/>
                        <a:ea typeface="Times New Roman"/>
                        <a:cs typeface="Times New Roman"/>
                        <a:sym typeface="Times New Roman"/>
                      </a:endParaRPr>
                    </a:p>
                    <a:p>
                      <a:pPr indent="0" lvl="0" marL="0" rtl="0" algn="l">
                        <a:spcBef>
                          <a:spcPts val="0"/>
                        </a:spcBef>
                        <a:spcAft>
                          <a:spcPts val="0"/>
                        </a:spcAft>
                        <a:buNone/>
                      </a:pPr>
                      <a:r>
                        <a:rPr lang="en" sz="1200">
                          <a:latin typeface="Times New Roman"/>
                          <a:ea typeface="Times New Roman"/>
                          <a:cs typeface="Times New Roman"/>
                          <a:sym typeface="Times New Roman"/>
                        </a:rPr>
                        <a:t>4 flight tickets in the past two years (2017-2019)</a:t>
                      </a:r>
                      <a:endParaRPr sz="1200">
                        <a:latin typeface="Times New Roman"/>
                        <a:ea typeface="Times New Roman"/>
                        <a:cs typeface="Times New Roman"/>
                        <a:sym typeface="Times New Roman"/>
                      </a:endParaRPr>
                    </a:p>
                  </a:txBody>
                  <a:tcPr marT="63500" marB="63500" marR="63500" marL="63500"/>
                </a:tc>
              </a:tr>
              <a:tr h="330150">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Ever Travelled Abroad</a:t>
                      </a:r>
                      <a:endParaRPr sz="1200">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Whether the customer has travelled to a foreign country</a:t>
                      </a:r>
                      <a:endParaRPr sz="1200">
                        <a:latin typeface="Times New Roman"/>
                        <a:ea typeface="Times New Roman"/>
                        <a:cs typeface="Times New Roman"/>
                        <a:sym typeface="Times New Roman"/>
                      </a:endParaRPr>
                    </a:p>
                  </a:txBody>
                  <a:tcPr marT="63500" marB="63500" marR="63500" marL="63500"/>
                </a:tc>
              </a:tr>
            </a:tbl>
          </a:graphicData>
        </a:graphic>
      </p:graphicFrame>
      <p:sp>
        <p:nvSpPr>
          <p:cNvPr id="116" name="Google Shape;116;p16"/>
          <p:cNvSpPr txBox="1"/>
          <p:nvPr/>
        </p:nvSpPr>
        <p:spPr>
          <a:xfrm>
            <a:off x="4403450" y="917463"/>
            <a:ext cx="4443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Total: 1987 observations</a:t>
            </a:r>
            <a:endParaRPr>
              <a:latin typeface="Lato"/>
              <a:ea typeface="Lato"/>
              <a:cs typeface="Lato"/>
              <a:sym typeface="Lato"/>
            </a:endParaRPr>
          </a:p>
        </p:txBody>
      </p:sp>
      <p:sp>
        <p:nvSpPr>
          <p:cNvPr id="117" name="Google Shape;117;p16"/>
          <p:cNvSpPr txBox="1"/>
          <p:nvPr/>
        </p:nvSpPr>
        <p:spPr>
          <a:xfrm>
            <a:off x="811800" y="1317675"/>
            <a:ext cx="744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Lato"/>
                <a:ea typeface="Lato"/>
                <a:cs typeface="Lato"/>
                <a:sym typeface="Lato"/>
              </a:rPr>
              <a:t>Target</a:t>
            </a:r>
            <a:endParaRPr b="1">
              <a:latin typeface="Lato"/>
              <a:ea typeface="Lato"/>
              <a:cs typeface="Lato"/>
              <a:sym typeface="Lato"/>
            </a:endParaRPr>
          </a:p>
        </p:txBody>
      </p:sp>
      <p:sp>
        <p:nvSpPr>
          <p:cNvPr id="118" name="Google Shape;118;p16"/>
          <p:cNvSpPr txBox="1"/>
          <p:nvPr/>
        </p:nvSpPr>
        <p:spPr>
          <a:xfrm>
            <a:off x="526275" y="2996700"/>
            <a:ext cx="1107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Lato"/>
                <a:ea typeface="Lato"/>
                <a:cs typeface="Lato"/>
                <a:sym typeface="Lato"/>
              </a:rPr>
              <a:t>Predictors</a:t>
            </a:r>
            <a:endParaRPr b="1">
              <a:latin typeface="Lato"/>
              <a:ea typeface="Lato"/>
              <a:cs typeface="Lato"/>
              <a:sym typeface="Lato"/>
            </a:endParaRPr>
          </a:p>
        </p:txBody>
      </p:sp>
      <p:sp>
        <p:nvSpPr>
          <p:cNvPr id="119" name="Google Shape;119;p16"/>
          <p:cNvSpPr/>
          <p:nvPr/>
        </p:nvSpPr>
        <p:spPr>
          <a:xfrm>
            <a:off x="187775" y="48375"/>
            <a:ext cx="1179600" cy="393600"/>
          </a:xfrm>
          <a:prstGeom prst="roundRect">
            <a:avLst>
              <a:gd fmla="val 16667" name="adj"/>
            </a:avLst>
          </a:prstGeom>
          <a:solidFill>
            <a:srgbClr val="D0E0E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rgbClr val="EB5600"/>
                </a:solidFill>
                <a:latin typeface="Lato"/>
                <a:ea typeface="Lato"/>
                <a:cs typeface="Lato"/>
                <a:sym typeface="Lato"/>
              </a:rPr>
              <a:t>Project Introduction</a:t>
            </a:r>
            <a:endParaRPr b="1" sz="1100">
              <a:solidFill>
                <a:srgbClr val="EB5600"/>
              </a:solidFill>
              <a:latin typeface="Lato"/>
              <a:ea typeface="Lato"/>
              <a:cs typeface="Lato"/>
              <a:sym typeface="Lato"/>
            </a:endParaRPr>
          </a:p>
        </p:txBody>
      </p:sp>
      <p:sp>
        <p:nvSpPr>
          <p:cNvPr id="120" name="Google Shape;120;p16"/>
          <p:cNvSpPr/>
          <p:nvPr/>
        </p:nvSpPr>
        <p:spPr>
          <a:xfrm>
            <a:off x="1484000" y="48375"/>
            <a:ext cx="1179600" cy="393600"/>
          </a:xfrm>
          <a:prstGeom prst="roundRect">
            <a:avLst>
              <a:gd fmla="val 16667" name="adj"/>
            </a:avLst>
          </a:prstGeom>
          <a:solidFill>
            <a:srgbClr val="A2C4C9"/>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100">
                <a:solidFill>
                  <a:srgbClr val="EB5600"/>
                </a:solidFill>
                <a:latin typeface="Lato"/>
                <a:ea typeface="Lato"/>
                <a:cs typeface="Lato"/>
                <a:sym typeface="Lato"/>
              </a:rPr>
              <a:t>Data  Overview</a:t>
            </a:r>
            <a:endParaRPr b="1" sz="1100">
              <a:solidFill>
                <a:srgbClr val="EB5600"/>
              </a:solidFill>
              <a:latin typeface="Lato"/>
              <a:ea typeface="Lato"/>
              <a:cs typeface="Lato"/>
              <a:sym typeface="Lato"/>
            </a:endParaRPr>
          </a:p>
        </p:txBody>
      </p:sp>
      <p:sp>
        <p:nvSpPr>
          <p:cNvPr id="121" name="Google Shape;121;p16"/>
          <p:cNvSpPr/>
          <p:nvPr/>
        </p:nvSpPr>
        <p:spPr>
          <a:xfrm>
            <a:off x="5327888" y="48375"/>
            <a:ext cx="1179600" cy="393600"/>
          </a:xfrm>
          <a:prstGeom prst="roundRect">
            <a:avLst>
              <a:gd fmla="val 16667" name="adj"/>
            </a:avLst>
          </a:prstGeom>
          <a:solidFill>
            <a:srgbClr val="D0E0E3"/>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100">
                <a:solidFill>
                  <a:srgbClr val="EB5600"/>
                </a:solidFill>
                <a:latin typeface="Lato"/>
                <a:ea typeface="Lato"/>
                <a:cs typeface="Lato"/>
                <a:sym typeface="Lato"/>
              </a:rPr>
              <a:t>Conclusion</a:t>
            </a:r>
            <a:endParaRPr b="1" sz="1100">
              <a:solidFill>
                <a:srgbClr val="EB5600"/>
              </a:solidFill>
              <a:latin typeface="Lato"/>
              <a:ea typeface="Lato"/>
              <a:cs typeface="Lato"/>
              <a:sym typeface="Lato"/>
            </a:endParaRPr>
          </a:p>
        </p:txBody>
      </p:sp>
      <p:sp>
        <p:nvSpPr>
          <p:cNvPr id="122" name="Google Shape;122;p16"/>
          <p:cNvSpPr/>
          <p:nvPr/>
        </p:nvSpPr>
        <p:spPr>
          <a:xfrm>
            <a:off x="4054063" y="48375"/>
            <a:ext cx="1179600" cy="393600"/>
          </a:xfrm>
          <a:prstGeom prst="roundRect">
            <a:avLst>
              <a:gd fmla="val 16667" name="adj"/>
            </a:avLst>
          </a:prstGeom>
          <a:solidFill>
            <a:srgbClr val="D0E0E3"/>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100">
                <a:solidFill>
                  <a:srgbClr val="EB5600"/>
                </a:solidFill>
                <a:latin typeface="Lato"/>
                <a:ea typeface="Lato"/>
                <a:cs typeface="Lato"/>
                <a:sym typeface="Lato"/>
              </a:rPr>
              <a:t>Models</a:t>
            </a:r>
            <a:endParaRPr b="1" sz="1100">
              <a:solidFill>
                <a:srgbClr val="EB5600"/>
              </a:solidFill>
              <a:latin typeface="Lato"/>
              <a:ea typeface="Lato"/>
              <a:cs typeface="Lato"/>
              <a:sym typeface="Lato"/>
            </a:endParaRPr>
          </a:p>
        </p:txBody>
      </p:sp>
      <p:sp>
        <p:nvSpPr>
          <p:cNvPr id="123" name="Google Shape;123;p16"/>
          <p:cNvSpPr/>
          <p:nvPr/>
        </p:nvSpPr>
        <p:spPr>
          <a:xfrm>
            <a:off x="6624150" y="48375"/>
            <a:ext cx="1179600" cy="393600"/>
          </a:xfrm>
          <a:prstGeom prst="roundRect">
            <a:avLst>
              <a:gd fmla="val 16667" name="adj"/>
            </a:avLst>
          </a:prstGeom>
          <a:solidFill>
            <a:srgbClr val="D0E0E3"/>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100">
                <a:solidFill>
                  <a:srgbClr val="EB5600"/>
                </a:solidFill>
                <a:latin typeface="Lato"/>
                <a:ea typeface="Lato"/>
                <a:cs typeface="Lato"/>
                <a:sym typeface="Lato"/>
              </a:rPr>
              <a:t>Future</a:t>
            </a:r>
            <a:endParaRPr b="1" sz="1100">
              <a:solidFill>
                <a:srgbClr val="EB5600"/>
              </a:solidFill>
              <a:latin typeface="Lato"/>
              <a:ea typeface="Lato"/>
              <a:cs typeface="Lato"/>
              <a:sym typeface="Lato"/>
            </a:endParaRPr>
          </a:p>
          <a:p>
            <a:pPr indent="0" lvl="0" marL="0" rtl="0" algn="ctr">
              <a:lnSpc>
                <a:spcPct val="115000"/>
              </a:lnSpc>
              <a:spcBef>
                <a:spcPts val="0"/>
              </a:spcBef>
              <a:spcAft>
                <a:spcPts val="0"/>
              </a:spcAft>
              <a:buNone/>
            </a:pPr>
            <a:r>
              <a:rPr b="1" lang="en" sz="1100">
                <a:solidFill>
                  <a:srgbClr val="EB5600"/>
                </a:solidFill>
                <a:latin typeface="Lato"/>
                <a:ea typeface="Lato"/>
                <a:cs typeface="Lato"/>
                <a:sym typeface="Lato"/>
              </a:rPr>
              <a:t>Research</a:t>
            </a:r>
            <a:endParaRPr b="1" sz="1100">
              <a:solidFill>
                <a:srgbClr val="EB5600"/>
              </a:solidFill>
              <a:latin typeface="Lato"/>
              <a:ea typeface="Lato"/>
              <a:cs typeface="Lato"/>
              <a:sym typeface="Lato"/>
            </a:endParaRPr>
          </a:p>
        </p:txBody>
      </p:sp>
      <p:sp>
        <p:nvSpPr>
          <p:cNvPr id="124" name="Google Shape;124;p16"/>
          <p:cNvSpPr/>
          <p:nvPr/>
        </p:nvSpPr>
        <p:spPr>
          <a:xfrm>
            <a:off x="2780225" y="48375"/>
            <a:ext cx="1179600" cy="393600"/>
          </a:xfrm>
          <a:prstGeom prst="roundRect">
            <a:avLst>
              <a:gd fmla="val 16667" name="adj"/>
            </a:avLst>
          </a:prstGeom>
          <a:solidFill>
            <a:srgbClr val="D0E0E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rgbClr val="EB5600"/>
                </a:solidFill>
                <a:latin typeface="Lato"/>
                <a:ea typeface="Lato"/>
                <a:cs typeface="Lato"/>
                <a:sym typeface="Lato"/>
              </a:rPr>
              <a:t>Variable Selection</a:t>
            </a:r>
            <a:endParaRPr b="1" sz="800">
              <a:solidFill>
                <a:srgbClr val="EB5600"/>
              </a:solidFill>
              <a:latin typeface="Lato"/>
              <a:ea typeface="Lato"/>
              <a:cs typeface="Lato"/>
              <a:sym typeface="Lato"/>
            </a:endParaRPr>
          </a:p>
        </p:txBody>
      </p:sp>
      <p:sp>
        <p:nvSpPr>
          <p:cNvPr id="125" name="Google Shape;125;p16"/>
          <p:cNvSpPr/>
          <p:nvPr/>
        </p:nvSpPr>
        <p:spPr>
          <a:xfrm>
            <a:off x="8605650" y="48375"/>
            <a:ext cx="462900" cy="393600"/>
          </a:xfrm>
          <a:prstGeom prst="roundRect">
            <a:avLst>
              <a:gd fmla="val 16667" name="adj"/>
            </a:avLst>
          </a:prstGeom>
          <a:solidFill>
            <a:srgbClr val="D0E0E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rgbClr val="1A1A1A"/>
                </a:solidFill>
                <a:latin typeface="Lato"/>
                <a:ea typeface="Lato"/>
                <a:cs typeface="Lato"/>
                <a:sym typeface="Lato"/>
              </a:rPr>
              <a:t>2</a:t>
            </a:r>
            <a:endParaRPr b="1" sz="1100">
              <a:solidFill>
                <a:srgbClr val="1A1A1A"/>
              </a:solidFill>
              <a:latin typeface="Lato"/>
              <a:ea typeface="Lato"/>
              <a:cs typeface="Lato"/>
              <a:sym typeface="Lato"/>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0" name="Shape 680"/>
        <p:cNvGrpSpPr/>
        <p:nvPr/>
      </p:nvGrpSpPr>
      <p:grpSpPr>
        <a:xfrm>
          <a:off x="0" y="0"/>
          <a:ext cx="0" cy="0"/>
          <a:chOff x="0" y="0"/>
          <a:chExt cx="0" cy="0"/>
        </a:xfrm>
      </p:grpSpPr>
      <p:sp>
        <p:nvSpPr>
          <p:cNvPr id="681" name="Google Shape;681;p52"/>
          <p:cNvSpPr txBox="1"/>
          <p:nvPr/>
        </p:nvSpPr>
        <p:spPr>
          <a:xfrm>
            <a:off x="3089950" y="785925"/>
            <a:ext cx="3881400" cy="53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640">
                <a:solidFill>
                  <a:srgbClr val="1A1A1A"/>
                </a:solidFill>
                <a:latin typeface="Raleway"/>
                <a:ea typeface="Raleway"/>
                <a:cs typeface="Raleway"/>
                <a:sym typeface="Raleway"/>
              </a:rPr>
              <a:t>Thank you !</a:t>
            </a:r>
            <a:endParaRPr b="1" sz="3640">
              <a:solidFill>
                <a:srgbClr val="1A1A1A"/>
              </a:solidFill>
              <a:latin typeface="Raleway"/>
              <a:ea typeface="Raleway"/>
              <a:cs typeface="Raleway"/>
              <a:sym typeface="Raleway"/>
            </a:endParaRPr>
          </a:p>
        </p:txBody>
      </p:sp>
      <p:pic>
        <p:nvPicPr>
          <p:cNvPr id="682" name="Google Shape;682;p52"/>
          <p:cNvPicPr preferRelativeResize="0"/>
          <p:nvPr/>
        </p:nvPicPr>
        <p:blipFill>
          <a:blip r:embed="rId3">
            <a:alphaModFix/>
          </a:blip>
          <a:stretch>
            <a:fillRect/>
          </a:stretch>
        </p:blipFill>
        <p:spPr>
          <a:xfrm>
            <a:off x="2325700" y="1840900"/>
            <a:ext cx="4198638" cy="29848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17"/>
          <p:cNvSpPr txBox="1"/>
          <p:nvPr>
            <p:ph type="title"/>
          </p:nvPr>
        </p:nvSpPr>
        <p:spPr>
          <a:xfrm>
            <a:off x="729450" y="65067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rgbClr val="000000"/>
              </a:buClr>
              <a:buSzPct val="150943"/>
              <a:buFont typeface="Arial"/>
              <a:buNone/>
            </a:pPr>
            <a:r>
              <a:rPr lang="en" sz="2650">
                <a:solidFill>
                  <a:srgbClr val="1A9988"/>
                </a:solidFill>
                <a:latin typeface="Calibri"/>
                <a:ea typeface="Calibri"/>
                <a:cs typeface="Calibri"/>
                <a:sym typeface="Calibri"/>
              </a:rPr>
              <a:t>Data Visualization</a:t>
            </a:r>
            <a:endParaRPr sz="2650">
              <a:solidFill>
                <a:srgbClr val="1A9988"/>
              </a:solidFill>
              <a:latin typeface="Calibri"/>
              <a:ea typeface="Calibri"/>
              <a:cs typeface="Calibri"/>
              <a:sym typeface="Calibri"/>
            </a:endParaRPr>
          </a:p>
          <a:p>
            <a:pPr indent="0" lvl="0" marL="0" rtl="0" algn="l">
              <a:spcBef>
                <a:spcPts val="0"/>
              </a:spcBef>
              <a:spcAft>
                <a:spcPts val="0"/>
              </a:spcAft>
              <a:buNone/>
            </a:pPr>
            <a:r>
              <a:t/>
            </a:r>
            <a:endParaRPr/>
          </a:p>
        </p:txBody>
      </p:sp>
      <p:pic>
        <p:nvPicPr>
          <p:cNvPr id="131" name="Google Shape;131;p17"/>
          <p:cNvPicPr preferRelativeResize="0"/>
          <p:nvPr/>
        </p:nvPicPr>
        <p:blipFill>
          <a:blip r:embed="rId3">
            <a:alphaModFix/>
          </a:blip>
          <a:stretch>
            <a:fillRect/>
          </a:stretch>
        </p:blipFill>
        <p:spPr>
          <a:xfrm>
            <a:off x="3035975" y="1253350"/>
            <a:ext cx="5698200" cy="3274950"/>
          </a:xfrm>
          <a:prstGeom prst="rect">
            <a:avLst/>
          </a:prstGeom>
          <a:noFill/>
          <a:ln>
            <a:noFill/>
          </a:ln>
        </p:spPr>
      </p:pic>
      <p:sp>
        <p:nvSpPr>
          <p:cNvPr id="132" name="Google Shape;132;p17"/>
          <p:cNvSpPr txBox="1"/>
          <p:nvPr/>
        </p:nvSpPr>
        <p:spPr>
          <a:xfrm>
            <a:off x="646575" y="1544175"/>
            <a:ext cx="3000000" cy="369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200">
                <a:latin typeface="Times New Roman"/>
                <a:ea typeface="Times New Roman"/>
                <a:cs typeface="Times New Roman"/>
                <a:sym typeface="Times New Roman"/>
              </a:rPr>
              <a:t>Target: </a:t>
            </a:r>
            <a:r>
              <a:rPr b="1" lang="en" sz="1200">
                <a:latin typeface="Times New Roman"/>
                <a:ea typeface="Times New Roman"/>
                <a:cs typeface="Times New Roman"/>
                <a:sym typeface="Times New Roman"/>
              </a:rPr>
              <a:t>Travel Insurance (TI)</a:t>
            </a:r>
            <a:endParaRPr/>
          </a:p>
        </p:txBody>
      </p:sp>
      <p:sp>
        <p:nvSpPr>
          <p:cNvPr id="133" name="Google Shape;133;p17"/>
          <p:cNvSpPr txBox="1"/>
          <p:nvPr/>
        </p:nvSpPr>
        <p:spPr>
          <a:xfrm>
            <a:off x="646575" y="2343150"/>
            <a:ext cx="2508000" cy="1006500"/>
          </a:xfrm>
          <a:prstGeom prst="rect">
            <a:avLst/>
          </a:prstGeom>
          <a:noFill/>
          <a:ln>
            <a:noFill/>
          </a:ln>
        </p:spPr>
        <p:txBody>
          <a:bodyPr anchorCtr="0" anchor="t" bIns="91425" lIns="91425" spcFirstLastPara="1" rIns="91425" wrap="square" tIns="91425">
            <a:spAutoFit/>
          </a:bodyPr>
          <a:lstStyle/>
          <a:p>
            <a:pPr indent="-304800" lvl="0" marL="457200" rtl="0" algn="l">
              <a:lnSpc>
                <a:spcPct val="115000"/>
              </a:lnSpc>
              <a:spcBef>
                <a:spcPts val="0"/>
              </a:spcBef>
              <a:spcAft>
                <a:spcPts val="0"/>
              </a:spcAft>
              <a:buSzPts val="1200"/>
              <a:buFont typeface="Times New Roman"/>
              <a:buChar char="●"/>
            </a:pPr>
            <a:r>
              <a:rPr lang="en" sz="1200">
                <a:latin typeface="Times New Roman"/>
                <a:ea typeface="Times New Roman"/>
                <a:cs typeface="Times New Roman"/>
                <a:sym typeface="Times New Roman"/>
              </a:rPr>
              <a:t>Out of 1987 observations</a:t>
            </a:r>
            <a:endParaRPr sz="1200">
              <a:latin typeface="Times New Roman"/>
              <a:ea typeface="Times New Roman"/>
              <a:cs typeface="Times New Roman"/>
              <a:sym typeface="Times New Roman"/>
            </a:endParaRPr>
          </a:p>
          <a:p>
            <a:pPr indent="-304800" lvl="0" marL="457200" rtl="0" algn="l">
              <a:lnSpc>
                <a:spcPct val="115000"/>
              </a:lnSpc>
              <a:spcBef>
                <a:spcPts val="0"/>
              </a:spcBef>
              <a:spcAft>
                <a:spcPts val="0"/>
              </a:spcAft>
              <a:buSzPts val="1200"/>
              <a:buFont typeface="Times New Roman"/>
              <a:buChar char="●"/>
            </a:pPr>
            <a:r>
              <a:rPr lang="en" sz="1200">
                <a:latin typeface="Times New Roman"/>
                <a:ea typeface="Times New Roman"/>
                <a:cs typeface="Times New Roman"/>
                <a:sym typeface="Times New Roman"/>
              </a:rPr>
              <a:t>710 (35.7%) purchased TI</a:t>
            </a:r>
            <a:endParaRPr sz="1200">
              <a:latin typeface="Times New Roman"/>
              <a:ea typeface="Times New Roman"/>
              <a:cs typeface="Times New Roman"/>
              <a:sym typeface="Times New Roman"/>
            </a:endParaRPr>
          </a:p>
          <a:p>
            <a:pPr indent="-304800" lvl="0" marL="457200" rtl="0" algn="l">
              <a:lnSpc>
                <a:spcPct val="115000"/>
              </a:lnSpc>
              <a:spcBef>
                <a:spcPts val="0"/>
              </a:spcBef>
              <a:spcAft>
                <a:spcPts val="0"/>
              </a:spcAft>
              <a:buSzPts val="1200"/>
              <a:buFont typeface="Times New Roman"/>
              <a:buChar char="●"/>
            </a:pPr>
            <a:r>
              <a:rPr lang="en" sz="1200">
                <a:latin typeface="Times New Roman"/>
                <a:ea typeface="Times New Roman"/>
                <a:cs typeface="Times New Roman"/>
                <a:sym typeface="Times New Roman"/>
              </a:rPr>
              <a:t>1277 (64.3%) did not purchase TI</a:t>
            </a:r>
            <a:endParaRPr/>
          </a:p>
        </p:txBody>
      </p:sp>
      <p:sp>
        <p:nvSpPr>
          <p:cNvPr id="134" name="Google Shape;134;p17"/>
          <p:cNvSpPr/>
          <p:nvPr/>
        </p:nvSpPr>
        <p:spPr>
          <a:xfrm>
            <a:off x="187775" y="48375"/>
            <a:ext cx="1179600" cy="393600"/>
          </a:xfrm>
          <a:prstGeom prst="roundRect">
            <a:avLst>
              <a:gd fmla="val 16667" name="adj"/>
            </a:avLst>
          </a:prstGeom>
          <a:solidFill>
            <a:srgbClr val="D0E0E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rgbClr val="EB5600"/>
                </a:solidFill>
                <a:latin typeface="Lato"/>
                <a:ea typeface="Lato"/>
                <a:cs typeface="Lato"/>
                <a:sym typeface="Lato"/>
              </a:rPr>
              <a:t>Project Introduction</a:t>
            </a:r>
            <a:endParaRPr b="1" sz="1100">
              <a:solidFill>
                <a:srgbClr val="EB5600"/>
              </a:solidFill>
              <a:latin typeface="Lato"/>
              <a:ea typeface="Lato"/>
              <a:cs typeface="Lato"/>
              <a:sym typeface="Lato"/>
            </a:endParaRPr>
          </a:p>
        </p:txBody>
      </p:sp>
      <p:sp>
        <p:nvSpPr>
          <p:cNvPr id="135" name="Google Shape;135;p17"/>
          <p:cNvSpPr/>
          <p:nvPr/>
        </p:nvSpPr>
        <p:spPr>
          <a:xfrm>
            <a:off x="1484000" y="48375"/>
            <a:ext cx="1179600" cy="393600"/>
          </a:xfrm>
          <a:prstGeom prst="roundRect">
            <a:avLst>
              <a:gd fmla="val 16667" name="adj"/>
            </a:avLst>
          </a:prstGeom>
          <a:solidFill>
            <a:srgbClr val="A2C4C9"/>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100">
                <a:solidFill>
                  <a:srgbClr val="EB5600"/>
                </a:solidFill>
                <a:latin typeface="Lato"/>
                <a:ea typeface="Lato"/>
                <a:cs typeface="Lato"/>
                <a:sym typeface="Lato"/>
              </a:rPr>
              <a:t>Data  Overview</a:t>
            </a:r>
            <a:endParaRPr b="1" sz="1100">
              <a:solidFill>
                <a:srgbClr val="EB5600"/>
              </a:solidFill>
              <a:latin typeface="Lato"/>
              <a:ea typeface="Lato"/>
              <a:cs typeface="Lato"/>
              <a:sym typeface="Lato"/>
            </a:endParaRPr>
          </a:p>
        </p:txBody>
      </p:sp>
      <p:sp>
        <p:nvSpPr>
          <p:cNvPr id="136" name="Google Shape;136;p17"/>
          <p:cNvSpPr/>
          <p:nvPr/>
        </p:nvSpPr>
        <p:spPr>
          <a:xfrm>
            <a:off x="5327888" y="48375"/>
            <a:ext cx="1179600" cy="393600"/>
          </a:xfrm>
          <a:prstGeom prst="roundRect">
            <a:avLst>
              <a:gd fmla="val 16667" name="adj"/>
            </a:avLst>
          </a:prstGeom>
          <a:solidFill>
            <a:srgbClr val="D0E0E3"/>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100">
                <a:solidFill>
                  <a:srgbClr val="EB5600"/>
                </a:solidFill>
                <a:latin typeface="Lato"/>
                <a:ea typeface="Lato"/>
                <a:cs typeface="Lato"/>
                <a:sym typeface="Lato"/>
              </a:rPr>
              <a:t>Conclusion</a:t>
            </a:r>
            <a:endParaRPr b="1" sz="1100">
              <a:solidFill>
                <a:srgbClr val="EB5600"/>
              </a:solidFill>
              <a:latin typeface="Lato"/>
              <a:ea typeface="Lato"/>
              <a:cs typeface="Lato"/>
              <a:sym typeface="Lato"/>
            </a:endParaRPr>
          </a:p>
        </p:txBody>
      </p:sp>
      <p:sp>
        <p:nvSpPr>
          <p:cNvPr id="137" name="Google Shape;137;p17"/>
          <p:cNvSpPr/>
          <p:nvPr/>
        </p:nvSpPr>
        <p:spPr>
          <a:xfrm>
            <a:off x="4054063" y="48375"/>
            <a:ext cx="1179600" cy="393600"/>
          </a:xfrm>
          <a:prstGeom prst="roundRect">
            <a:avLst>
              <a:gd fmla="val 16667" name="adj"/>
            </a:avLst>
          </a:prstGeom>
          <a:solidFill>
            <a:srgbClr val="D0E0E3"/>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100">
                <a:solidFill>
                  <a:srgbClr val="EB5600"/>
                </a:solidFill>
                <a:latin typeface="Lato"/>
                <a:ea typeface="Lato"/>
                <a:cs typeface="Lato"/>
                <a:sym typeface="Lato"/>
              </a:rPr>
              <a:t>Models</a:t>
            </a:r>
            <a:endParaRPr b="1" sz="1100">
              <a:solidFill>
                <a:srgbClr val="EB5600"/>
              </a:solidFill>
              <a:latin typeface="Lato"/>
              <a:ea typeface="Lato"/>
              <a:cs typeface="Lato"/>
              <a:sym typeface="Lato"/>
            </a:endParaRPr>
          </a:p>
        </p:txBody>
      </p:sp>
      <p:sp>
        <p:nvSpPr>
          <p:cNvPr id="138" name="Google Shape;138;p17"/>
          <p:cNvSpPr/>
          <p:nvPr/>
        </p:nvSpPr>
        <p:spPr>
          <a:xfrm>
            <a:off x="6624150" y="48375"/>
            <a:ext cx="1179600" cy="393600"/>
          </a:xfrm>
          <a:prstGeom prst="roundRect">
            <a:avLst>
              <a:gd fmla="val 16667" name="adj"/>
            </a:avLst>
          </a:prstGeom>
          <a:solidFill>
            <a:srgbClr val="D0E0E3"/>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100">
                <a:solidFill>
                  <a:srgbClr val="EB5600"/>
                </a:solidFill>
                <a:latin typeface="Lato"/>
                <a:ea typeface="Lato"/>
                <a:cs typeface="Lato"/>
                <a:sym typeface="Lato"/>
              </a:rPr>
              <a:t>Future</a:t>
            </a:r>
            <a:endParaRPr b="1" sz="1100">
              <a:solidFill>
                <a:srgbClr val="EB5600"/>
              </a:solidFill>
              <a:latin typeface="Lato"/>
              <a:ea typeface="Lato"/>
              <a:cs typeface="Lato"/>
              <a:sym typeface="Lato"/>
            </a:endParaRPr>
          </a:p>
          <a:p>
            <a:pPr indent="0" lvl="0" marL="0" rtl="0" algn="ctr">
              <a:lnSpc>
                <a:spcPct val="115000"/>
              </a:lnSpc>
              <a:spcBef>
                <a:spcPts val="0"/>
              </a:spcBef>
              <a:spcAft>
                <a:spcPts val="0"/>
              </a:spcAft>
              <a:buNone/>
            </a:pPr>
            <a:r>
              <a:rPr b="1" lang="en" sz="1100">
                <a:solidFill>
                  <a:srgbClr val="EB5600"/>
                </a:solidFill>
                <a:latin typeface="Lato"/>
                <a:ea typeface="Lato"/>
                <a:cs typeface="Lato"/>
                <a:sym typeface="Lato"/>
              </a:rPr>
              <a:t>Research</a:t>
            </a:r>
            <a:endParaRPr b="1" sz="1100">
              <a:solidFill>
                <a:srgbClr val="EB5600"/>
              </a:solidFill>
              <a:latin typeface="Lato"/>
              <a:ea typeface="Lato"/>
              <a:cs typeface="Lato"/>
              <a:sym typeface="Lato"/>
            </a:endParaRPr>
          </a:p>
        </p:txBody>
      </p:sp>
      <p:sp>
        <p:nvSpPr>
          <p:cNvPr id="139" name="Google Shape;139;p17"/>
          <p:cNvSpPr/>
          <p:nvPr/>
        </p:nvSpPr>
        <p:spPr>
          <a:xfrm>
            <a:off x="2780225" y="48375"/>
            <a:ext cx="1179600" cy="393600"/>
          </a:xfrm>
          <a:prstGeom prst="roundRect">
            <a:avLst>
              <a:gd fmla="val 16667" name="adj"/>
            </a:avLst>
          </a:prstGeom>
          <a:solidFill>
            <a:srgbClr val="D0E0E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rgbClr val="EB5600"/>
                </a:solidFill>
                <a:latin typeface="Lato"/>
                <a:ea typeface="Lato"/>
                <a:cs typeface="Lato"/>
                <a:sym typeface="Lato"/>
              </a:rPr>
              <a:t>Variable Selection</a:t>
            </a:r>
            <a:endParaRPr b="1" sz="800">
              <a:solidFill>
                <a:srgbClr val="EB5600"/>
              </a:solidFill>
              <a:latin typeface="Lato"/>
              <a:ea typeface="Lato"/>
              <a:cs typeface="Lato"/>
              <a:sym typeface="Lato"/>
            </a:endParaRPr>
          </a:p>
        </p:txBody>
      </p:sp>
      <p:sp>
        <p:nvSpPr>
          <p:cNvPr id="140" name="Google Shape;140;p17"/>
          <p:cNvSpPr/>
          <p:nvPr/>
        </p:nvSpPr>
        <p:spPr>
          <a:xfrm>
            <a:off x="8605650" y="48375"/>
            <a:ext cx="462900" cy="393600"/>
          </a:xfrm>
          <a:prstGeom prst="roundRect">
            <a:avLst>
              <a:gd fmla="val 16667" name="adj"/>
            </a:avLst>
          </a:prstGeom>
          <a:solidFill>
            <a:srgbClr val="D0E0E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rgbClr val="1A1A1A"/>
                </a:solidFill>
                <a:latin typeface="Lato"/>
                <a:ea typeface="Lato"/>
                <a:cs typeface="Lato"/>
                <a:sym typeface="Lato"/>
              </a:rPr>
              <a:t>3</a:t>
            </a:r>
            <a:endParaRPr b="1" sz="1100">
              <a:solidFill>
                <a:srgbClr val="1A1A1A"/>
              </a:solidFill>
              <a:latin typeface="Lato"/>
              <a:ea typeface="Lato"/>
              <a:cs typeface="Lato"/>
              <a:sym typeface="La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18"/>
          <p:cNvSpPr txBox="1"/>
          <p:nvPr>
            <p:ph type="title"/>
          </p:nvPr>
        </p:nvSpPr>
        <p:spPr>
          <a:xfrm>
            <a:off x="729450" y="65067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2650">
                <a:solidFill>
                  <a:srgbClr val="1A9988"/>
                </a:solidFill>
                <a:latin typeface="Calibri"/>
                <a:ea typeface="Calibri"/>
                <a:cs typeface="Calibri"/>
                <a:sym typeface="Calibri"/>
              </a:rPr>
              <a:t>Data Visualization</a:t>
            </a:r>
            <a:endParaRPr sz="2650">
              <a:solidFill>
                <a:srgbClr val="1A9988"/>
              </a:solidFill>
              <a:latin typeface="Calibri"/>
              <a:ea typeface="Calibri"/>
              <a:cs typeface="Calibri"/>
              <a:sym typeface="Calibri"/>
            </a:endParaRPr>
          </a:p>
          <a:p>
            <a:pPr indent="0" lvl="0" marL="0" rtl="0" algn="l">
              <a:spcBef>
                <a:spcPts val="0"/>
              </a:spcBef>
              <a:spcAft>
                <a:spcPts val="0"/>
              </a:spcAft>
              <a:buNone/>
            </a:pPr>
            <a:r>
              <a:t/>
            </a:r>
            <a:endParaRPr/>
          </a:p>
        </p:txBody>
      </p:sp>
      <p:pic>
        <p:nvPicPr>
          <p:cNvPr id="146" name="Google Shape;146;p18"/>
          <p:cNvPicPr preferRelativeResize="0"/>
          <p:nvPr/>
        </p:nvPicPr>
        <p:blipFill>
          <a:blip r:embed="rId3">
            <a:alphaModFix/>
          </a:blip>
          <a:stretch>
            <a:fillRect/>
          </a:stretch>
        </p:blipFill>
        <p:spPr>
          <a:xfrm>
            <a:off x="3020000" y="1062050"/>
            <a:ext cx="2910750" cy="1943375"/>
          </a:xfrm>
          <a:prstGeom prst="rect">
            <a:avLst/>
          </a:prstGeom>
          <a:noFill/>
          <a:ln>
            <a:noFill/>
          </a:ln>
        </p:spPr>
      </p:pic>
      <p:pic>
        <p:nvPicPr>
          <p:cNvPr id="147" name="Google Shape;147;p18"/>
          <p:cNvPicPr preferRelativeResize="0"/>
          <p:nvPr/>
        </p:nvPicPr>
        <p:blipFill>
          <a:blip r:embed="rId4">
            <a:alphaModFix/>
          </a:blip>
          <a:stretch>
            <a:fillRect/>
          </a:stretch>
        </p:blipFill>
        <p:spPr>
          <a:xfrm>
            <a:off x="6021450" y="1129000"/>
            <a:ext cx="3047100" cy="1809475"/>
          </a:xfrm>
          <a:prstGeom prst="rect">
            <a:avLst/>
          </a:prstGeom>
          <a:noFill/>
          <a:ln>
            <a:noFill/>
          </a:ln>
        </p:spPr>
      </p:pic>
      <p:sp>
        <p:nvSpPr>
          <p:cNvPr id="148" name="Google Shape;148;p18"/>
          <p:cNvSpPr txBox="1"/>
          <p:nvPr/>
        </p:nvSpPr>
        <p:spPr>
          <a:xfrm>
            <a:off x="820225" y="1394575"/>
            <a:ext cx="709500" cy="369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200">
                <a:latin typeface="Times New Roman"/>
                <a:ea typeface="Times New Roman"/>
                <a:cs typeface="Times New Roman"/>
                <a:sym typeface="Times New Roman"/>
              </a:rPr>
              <a:t>Age</a:t>
            </a:r>
            <a:endParaRPr/>
          </a:p>
        </p:txBody>
      </p:sp>
      <p:sp>
        <p:nvSpPr>
          <p:cNvPr id="149" name="Google Shape;149;p18"/>
          <p:cNvSpPr txBox="1"/>
          <p:nvPr/>
        </p:nvSpPr>
        <p:spPr>
          <a:xfrm>
            <a:off x="729450" y="3581900"/>
            <a:ext cx="1433400" cy="369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200">
                <a:latin typeface="Times New Roman"/>
                <a:ea typeface="Times New Roman"/>
                <a:cs typeface="Times New Roman"/>
                <a:sym typeface="Times New Roman"/>
              </a:rPr>
              <a:t>Employment Type</a:t>
            </a:r>
            <a:endParaRPr/>
          </a:p>
        </p:txBody>
      </p:sp>
      <p:pic>
        <p:nvPicPr>
          <p:cNvPr id="150" name="Google Shape;150;p18"/>
          <p:cNvPicPr preferRelativeResize="0"/>
          <p:nvPr/>
        </p:nvPicPr>
        <p:blipFill>
          <a:blip r:embed="rId5">
            <a:alphaModFix/>
          </a:blip>
          <a:stretch>
            <a:fillRect/>
          </a:stretch>
        </p:blipFill>
        <p:spPr>
          <a:xfrm>
            <a:off x="3032200" y="3227429"/>
            <a:ext cx="2910750" cy="1805197"/>
          </a:xfrm>
          <a:prstGeom prst="rect">
            <a:avLst/>
          </a:prstGeom>
          <a:noFill/>
          <a:ln>
            <a:noFill/>
          </a:ln>
        </p:spPr>
      </p:pic>
      <p:pic>
        <p:nvPicPr>
          <p:cNvPr id="151" name="Google Shape;151;p18"/>
          <p:cNvPicPr preferRelativeResize="0"/>
          <p:nvPr/>
        </p:nvPicPr>
        <p:blipFill rotWithShape="1">
          <a:blip r:embed="rId6">
            <a:alphaModFix/>
          </a:blip>
          <a:srcRect b="9636" l="0" r="6463" t="6132"/>
          <a:stretch/>
        </p:blipFill>
        <p:spPr>
          <a:xfrm>
            <a:off x="5908025" y="3227425"/>
            <a:ext cx="3235969" cy="1805200"/>
          </a:xfrm>
          <a:prstGeom prst="rect">
            <a:avLst/>
          </a:prstGeom>
          <a:noFill/>
          <a:ln>
            <a:noFill/>
          </a:ln>
        </p:spPr>
      </p:pic>
      <p:pic>
        <p:nvPicPr>
          <p:cNvPr id="152" name="Google Shape;152;p18"/>
          <p:cNvPicPr preferRelativeResize="0"/>
          <p:nvPr/>
        </p:nvPicPr>
        <p:blipFill>
          <a:blip r:embed="rId7">
            <a:alphaModFix/>
          </a:blip>
          <a:stretch>
            <a:fillRect/>
          </a:stretch>
        </p:blipFill>
        <p:spPr>
          <a:xfrm>
            <a:off x="684175" y="4135175"/>
            <a:ext cx="1797650" cy="681629"/>
          </a:xfrm>
          <a:prstGeom prst="rect">
            <a:avLst/>
          </a:prstGeom>
          <a:noFill/>
          <a:ln>
            <a:noFill/>
          </a:ln>
        </p:spPr>
      </p:pic>
      <p:pic>
        <p:nvPicPr>
          <p:cNvPr id="153" name="Google Shape;153;p18"/>
          <p:cNvPicPr preferRelativeResize="0"/>
          <p:nvPr/>
        </p:nvPicPr>
        <p:blipFill>
          <a:blip r:embed="rId8">
            <a:alphaModFix/>
          </a:blip>
          <a:stretch>
            <a:fillRect/>
          </a:stretch>
        </p:blipFill>
        <p:spPr>
          <a:xfrm>
            <a:off x="1744673" y="1129000"/>
            <a:ext cx="1209023" cy="2268925"/>
          </a:xfrm>
          <a:prstGeom prst="rect">
            <a:avLst/>
          </a:prstGeom>
          <a:noFill/>
          <a:ln>
            <a:noFill/>
          </a:ln>
        </p:spPr>
      </p:pic>
      <p:sp>
        <p:nvSpPr>
          <p:cNvPr id="154" name="Google Shape;154;p18"/>
          <p:cNvSpPr/>
          <p:nvPr/>
        </p:nvSpPr>
        <p:spPr>
          <a:xfrm>
            <a:off x="187775" y="48375"/>
            <a:ext cx="1179600" cy="393600"/>
          </a:xfrm>
          <a:prstGeom prst="roundRect">
            <a:avLst>
              <a:gd fmla="val 16667" name="adj"/>
            </a:avLst>
          </a:prstGeom>
          <a:solidFill>
            <a:srgbClr val="D0E0E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rgbClr val="EB5600"/>
                </a:solidFill>
                <a:latin typeface="Lato"/>
                <a:ea typeface="Lato"/>
                <a:cs typeface="Lato"/>
                <a:sym typeface="Lato"/>
              </a:rPr>
              <a:t>Project Introduction</a:t>
            </a:r>
            <a:endParaRPr b="1" sz="1100">
              <a:solidFill>
                <a:srgbClr val="EB5600"/>
              </a:solidFill>
              <a:latin typeface="Lato"/>
              <a:ea typeface="Lato"/>
              <a:cs typeface="Lato"/>
              <a:sym typeface="Lato"/>
            </a:endParaRPr>
          </a:p>
        </p:txBody>
      </p:sp>
      <p:sp>
        <p:nvSpPr>
          <p:cNvPr id="155" name="Google Shape;155;p18"/>
          <p:cNvSpPr/>
          <p:nvPr/>
        </p:nvSpPr>
        <p:spPr>
          <a:xfrm>
            <a:off x="1484000" y="48375"/>
            <a:ext cx="1179600" cy="393600"/>
          </a:xfrm>
          <a:prstGeom prst="roundRect">
            <a:avLst>
              <a:gd fmla="val 16667" name="adj"/>
            </a:avLst>
          </a:prstGeom>
          <a:solidFill>
            <a:srgbClr val="A2C4C9"/>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100">
                <a:solidFill>
                  <a:srgbClr val="EB5600"/>
                </a:solidFill>
                <a:latin typeface="Lato"/>
                <a:ea typeface="Lato"/>
                <a:cs typeface="Lato"/>
                <a:sym typeface="Lato"/>
              </a:rPr>
              <a:t>Data  Overview</a:t>
            </a:r>
            <a:endParaRPr b="1" sz="1100">
              <a:solidFill>
                <a:srgbClr val="EB5600"/>
              </a:solidFill>
              <a:latin typeface="Lato"/>
              <a:ea typeface="Lato"/>
              <a:cs typeface="Lato"/>
              <a:sym typeface="Lato"/>
            </a:endParaRPr>
          </a:p>
        </p:txBody>
      </p:sp>
      <p:sp>
        <p:nvSpPr>
          <p:cNvPr id="156" name="Google Shape;156;p18"/>
          <p:cNvSpPr/>
          <p:nvPr/>
        </p:nvSpPr>
        <p:spPr>
          <a:xfrm>
            <a:off x="5327888" y="48375"/>
            <a:ext cx="1179600" cy="393600"/>
          </a:xfrm>
          <a:prstGeom prst="roundRect">
            <a:avLst>
              <a:gd fmla="val 16667" name="adj"/>
            </a:avLst>
          </a:prstGeom>
          <a:solidFill>
            <a:srgbClr val="D0E0E3"/>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100">
                <a:solidFill>
                  <a:srgbClr val="EB5600"/>
                </a:solidFill>
                <a:latin typeface="Lato"/>
                <a:ea typeface="Lato"/>
                <a:cs typeface="Lato"/>
                <a:sym typeface="Lato"/>
              </a:rPr>
              <a:t>Conclusion</a:t>
            </a:r>
            <a:endParaRPr b="1" sz="1100">
              <a:solidFill>
                <a:srgbClr val="EB5600"/>
              </a:solidFill>
              <a:latin typeface="Lato"/>
              <a:ea typeface="Lato"/>
              <a:cs typeface="Lato"/>
              <a:sym typeface="Lato"/>
            </a:endParaRPr>
          </a:p>
        </p:txBody>
      </p:sp>
      <p:sp>
        <p:nvSpPr>
          <p:cNvPr id="157" name="Google Shape;157;p18"/>
          <p:cNvSpPr/>
          <p:nvPr/>
        </p:nvSpPr>
        <p:spPr>
          <a:xfrm>
            <a:off x="4054063" y="48375"/>
            <a:ext cx="1179600" cy="393600"/>
          </a:xfrm>
          <a:prstGeom prst="roundRect">
            <a:avLst>
              <a:gd fmla="val 16667" name="adj"/>
            </a:avLst>
          </a:prstGeom>
          <a:solidFill>
            <a:srgbClr val="D0E0E3"/>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100">
                <a:solidFill>
                  <a:srgbClr val="EB5600"/>
                </a:solidFill>
                <a:latin typeface="Lato"/>
                <a:ea typeface="Lato"/>
                <a:cs typeface="Lato"/>
                <a:sym typeface="Lato"/>
              </a:rPr>
              <a:t>Models</a:t>
            </a:r>
            <a:endParaRPr b="1" sz="1100">
              <a:solidFill>
                <a:srgbClr val="EB5600"/>
              </a:solidFill>
              <a:latin typeface="Lato"/>
              <a:ea typeface="Lato"/>
              <a:cs typeface="Lato"/>
              <a:sym typeface="Lato"/>
            </a:endParaRPr>
          </a:p>
        </p:txBody>
      </p:sp>
      <p:sp>
        <p:nvSpPr>
          <p:cNvPr id="158" name="Google Shape;158;p18"/>
          <p:cNvSpPr/>
          <p:nvPr/>
        </p:nvSpPr>
        <p:spPr>
          <a:xfrm>
            <a:off x="6624150" y="48375"/>
            <a:ext cx="1179600" cy="393600"/>
          </a:xfrm>
          <a:prstGeom prst="roundRect">
            <a:avLst>
              <a:gd fmla="val 16667" name="adj"/>
            </a:avLst>
          </a:prstGeom>
          <a:solidFill>
            <a:srgbClr val="D0E0E3"/>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100">
                <a:solidFill>
                  <a:srgbClr val="EB5600"/>
                </a:solidFill>
                <a:latin typeface="Lato"/>
                <a:ea typeface="Lato"/>
                <a:cs typeface="Lato"/>
                <a:sym typeface="Lato"/>
              </a:rPr>
              <a:t>Future</a:t>
            </a:r>
            <a:endParaRPr b="1" sz="1100">
              <a:solidFill>
                <a:srgbClr val="EB5600"/>
              </a:solidFill>
              <a:latin typeface="Lato"/>
              <a:ea typeface="Lato"/>
              <a:cs typeface="Lato"/>
              <a:sym typeface="Lato"/>
            </a:endParaRPr>
          </a:p>
          <a:p>
            <a:pPr indent="0" lvl="0" marL="0" rtl="0" algn="ctr">
              <a:lnSpc>
                <a:spcPct val="115000"/>
              </a:lnSpc>
              <a:spcBef>
                <a:spcPts val="0"/>
              </a:spcBef>
              <a:spcAft>
                <a:spcPts val="0"/>
              </a:spcAft>
              <a:buNone/>
            </a:pPr>
            <a:r>
              <a:rPr b="1" lang="en" sz="1100">
                <a:solidFill>
                  <a:srgbClr val="EB5600"/>
                </a:solidFill>
                <a:latin typeface="Lato"/>
                <a:ea typeface="Lato"/>
                <a:cs typeface="Lato"/>
                <a:sym typeface="Lato"/>
              </a:rPr>
              <a:t>Research</a:t>
            </a:r>
            <a:endParaRPr b="1" sz="1100">
              <a:solidFill>
                <a:srgbClr val="EB5600"/>
              </a:solidFill>
              <a:latin typeface="Lato"/>
              <a:ea typeface="Lato"/>
              <a:cs typeface="Lato"/>
              <a:sym typeface="Lato"/>
            </a:endParaRPr>
          </a:p>
        </p:txBody>
      </p:sp>
      <p:sp>
        <p:nvSpPr>
          <p:cNvPr id="159" name="Google Shape;159;p18"/>
          <p:cNvSpPr/>
          <p:nvPr/>
        </p:nvSpPr>
        <p:spPr>
          <a:xfrm>
            <a:off x="2780225" y="48375"/>
            <a:ext cx="1179600" cy="393600"/>
          </a:xfrm>
          <a:prstGeom prst="roundRect">
            <a:avLst>
              <a:gd fmla="val 16667" name="adj"/>
            </a:avLst>
          </a:prstGeom>
          <a:solidFill>
            <a:srgbClr val="D0E0E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rgbClr val="EB5600"/>
                </a:solidFill>
                <a:latin typeface="Lato"/>
                <a:ea typeface="Lato"/>
                <a:cs typeface="Lato"/>
                <a:sym typeface="Lato"/>
              </a:rPr>
              <a:t>Variable Selection</a:t>
            </a:r>
            <a:endParaRPr b="1" sz="800">
              <a:solidFill>
                <a:srgbClr val="EB5600"/>
              </a:solidFill>
              <a:latin typeface="Lato"/>
              <a:ea typeface="Lato"/>
              <a:cs typeface="Lato"/>
              <a:sym typeface="Lato"/>
            </a:endParaRPr>
          </a:p>
        </p:txBody>
      </p:sp>
      <p:sp>
        <p:nvSpPr>
          <p:cNvPr id="160" name="Google Shape;160;p18"/>
          <p:cNvSpPr/>
          <p:nvPr/>
        </p:nvSpPr>
        <p:spPr>
          <a:xfrm>
            <a:off x="8605650" y="48375"/>
            <a:ext cx="462900" cy="393600"/>
          </a:xfrm>
          <a:prstGeom prst="roundRect">
            <a:avLst>
              <a:gd fmla="val 16667" name="adj"/>
            </a:avLst>
          </a:prstGeom>
          <a:solidFill>
            <a:srgbClr val="D0E0E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rgbClr val="1A1A1A"/>
                </a:solidFill>
                <a:latin typeface="Lato"/>
                <a:ea typeface="Lato"/>
                <a:cs typeface="Lato"/>
                <a:sym typeface="Lato"/>
              </a:rPr>
              <a:t>4</a:t>
            </a:r>
            <a:endParaRPr b="1" sz="1100">
              <a:solidFill>
                <a:srgbClr val="1A1A1A"/>
              </a:solidFill>
              <a:latin typeface="Lato"/>
              <a:ea typeface="Lato"/>
              <a:cs typeface="Lato"/>
              <a:sym typeface="La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19"/>
          <p:cNvSpPr txBox="1"/>
          <p:nvPr>
            <p:ph type="title"/>
          </p:nvPr>
        </p:nvSpPr>
        <p:spPr>
          <a:xfrm>
            <a:off x="729450" y="65067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2650">
                <a:solidFill>
                  <a:srgbClr val="1A9988"/>
                </a:solidFill>
                <a:latin typeface="Calibri"/>
                <a:ea typeface="Calibri"/>
                <a:cs typeface="Calibri"/>
                <a:sym typeface="Calibri"/>
              </a:rPr>
              <a:t>Data Visualization</a:t>
            </a:r>
            <a:endParaRPr sz="2650">
              <a:solidFill>
                <a:srgbClr val="1A9988"/>
              </a:solidFill>
              <a:latin typeface="Calibri"/>
              <a:ea typeface="Calibri"/>
              <a:cs typeface="Calibri"/>
              <a:sym typeface="Calibri"/>
            </a:endParaRPr>
          </a:p>
          <a:p>
            <a:pPr indent="0" lvl="0" marL="0" rtl="0" algn="l">
              <a:spcBef>
                <a:spcPts val="0"/>
              </a:spcBef>
              <a:spcAft>
                <a:spcPts val="0"/>
              </a:spcAft>
              <a:buNone/>
            </a:pPr>
            <a:r>
              <a:t/>
            </a:r>
            <a:endParaRPr/>
          </a:p>
        </p:txBody>
      </p:sp>
      <p:pic>
        <p:nvPicPr>
          <p:cNvPr id="166" name="Google Shape;166;p19"/>
          <p:cNvPicPr preferRelativeResize="0"/>
          <p:nvPr/>
        </p:nvPicPr>
        <p:blipFill>
          <a:blip r:embed="rId3">
            <a:alphaModFix/>
          </a:blip>
          <a:stretch>
            <a:fillRect/>
          </a:stretch>
        </p:blipFill>
        <p:spPr>
          <a:xfrm>
            <a:off x="2551575" y="1172750"/>
            <a:ext cx="3020500" cy="2087825"/>
          </a:xfrm>
          <a:prstGeom prst="rect">
            <a:avLst/>
          </a:prstGeom>
          <a:noFill/>
          <a:ln>
            <a:noFill/>
          </a:ln>
        </p:spPr>
      </p:pic>
      <p:pic>
        <p:nvPicPr>
          <p:cNvPr id="167" name="Google Shape;167;p19"/>
          <p:cNvPicPr preferRelativeResize="0"/>
          <p:nvPr/>
        </p:nvPicPr>
        <p:blipFill>
          <a:blip r:embed="rId4">
            <a:alphaModFix/>
          </a:blip>
          <a:stretch>
            <a:fillRect/>
          </a:stretch>
        </p:blipFill>
        <p:spPr>
          <a:xfrm>
            <a:off x="5571675" y="1172751"/>
            <a:ext cx="3374046" cy="2087825"/>
          </a:xfrm>
          <a:prstGeom prst="rect">
            <a:avLst/>
          </a:prstGeom>
          <a:noFill/>
          <a:ln>
            <a:noFill/>
          </a:ln>
        </p:spPr>
      </p:pic>
      <p:sp>
        <p:nvSpPr>
          <p:cNvPr id="168" name="Google Shape;168;p19"/>
          <p:cNvSpPr txBox="1"/>
          <p:nvPr/>
        </p:nvSpPr>
        <p:spPr>
          <a:xfrm>
            <a:off x="480725" y="1567450"/>
            <a:ext cx="2350800" cy="369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200">
                <a:latin typeface="Times New Roman"/>
                <a:ea typeface="Times New Roman"/>
                <a:cs typeface="Times New Roman"/>
                <a:sym typeface="Times New Roman"/>
              </a:rPr>
              <a:t>Annual Income (in Rupees) </a:t>
            </a:r>
            <a:endParaRPr/>
          </a:p>
        </p:txBody>
      </p:sp>
      <p:sp>
        <p:nvSpPr>
          <p:cNvPr id="169" name="Google Shape;169;p19"/>
          <p:cNvSpPr txBox="1"/>
          <p:nvPr/>
        </p:nvSpPr>
        <p:spPr>
          <a:xfrm>
            <a:off x="553475" y="2170575"/>
            <a:ext cx="2110200" cy="6156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Lato"/>
              <a:buChar char="●"/>
            </a:pPr>
            <a:r>
              <a:rPr lang="en">
                <a:latin typeface="Lato"/>
                <a:ea typeface="Lato"/>
                <a:cs typeface="Lato"/>
                <a:sym typeface="Lato"/>
              </a:rPr>
              <a:t>Range: </a:t>
            </a:r>
            <a:endParaRPr>
              <a:latin typeface="Lato"/>
              <a:ea typeface="Lato"/>
              <a:cs typeface="Lato"/>
              <a:sym typeface="Lato"/>
            </a:endParaRPr>
          </a:p>
          <a:p>
            <a:pPr indent="0" lvl="0" marL="457200" rtl="0" algn="l">
              <a:spcBef>
                <a:spcPts val="0"/>
              </a:spcBef>
              <a:spcAft>
                <a:spcPts val="0"/>
              </a:spcAft>
              <a:buNone/>
            </a:pPr>
            <a:r>
              <a:rPr lang="en">
                <a:latin typeface="Lato"/>
                <a:ea typeface="Lato"/>
                <a:cs typeface="Lato"/>
                <a:sym typeface="Lato"/>
              </a:rPr>
              <a:t>[</a:t>
            </a:r>
            <a:r>
              <a:rPr lang="en" sz="1200">
                <a:latin typeface="Times New Roman"/>
                <a:ea typeface="Times New Roman"/>
                <a:cs typeface="Times New Roman"/>
                <a:sym typeface="Times New Roman"/>
              </a:rPr>
              <a:t>300,000, 1,800,000</a:t>
            </a:r>
            <a:r>
              <a:rPr lang="en">
                <a:latin typeface="Lato"/>
                <a:ea typeface="Lato"/>
                <a:cs typeface="Lato"/>
                <a:sym typeface="Lato"/>
              </a:rPr>
              <a:t>]</a:t>
            </a:r>
            <a:endParaRPr>
              <a:latin typeface="Lato"/>
              <a:ea typeface="Lato"/>
              <a:cs typeface="Lato"/>
              <a:sym typeface="Lato"/>
            </a:endParaRPr>
          </a:p>
        </p:txBody>
      </p:sp>
      <p:sp>
        <p:nvSpPr>
          <p:cNvPr id="170" name="Google Shape;170;p19"/>
          <p:cNvSpPr txBox="1"/>
          <p:nvPr/>
        </p:nvSpPr>
        <p:spPr>
          <a:xfrm>
            <a:off x="342925" y="3748350"/>
            <a:ext cx="1551900" cy="369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200">
                <a:latin typeface="Times New Roman"/>
                <a:ea typeface="Times New Roman"/>
                <a:cs typeface="Times New Roman"/>
                <a:sym typeface="Times New Roman"/>
              </a:rPr>
              <a:t>Family Members </a:t>
            </a:r>
            <a:endParaRPr/>
          </a:p>
        </p:txBody>
      </p:sp>
      <p:pic>
        <p:nvPicPr>
          <p:cNvPr id="171" name="Google Shape;171;p19"/>
          <p:cNvPicPr preferRelativeResize="0"/>
          <p:nvPr/>
        </p:nvPicPr>
        <p:blipFill>
          <a:blip r:embed="rId5">
            <a:alphaModFix/>
          </a:blip>
          <a:stretch>
            <a:fillRect/>
          </a:stretch>
        </p:blipFill>
        <p:spPr>
          <a:xfrm>
            <a:off x="2984120" y="3359825"/>
            <a:ext cx="2682979" cy="1771350"/>
          </a:xfrm>
          <a:prstGeom prst="rect">
            <a:avLst/>
          </a:prstGeom>
          <a:noFill/>
          <a:ln>
            <a:noFill/>
          </a:ln>
        </p:spPr>
      </p:pic>
      <p:pic>
        <p:nvPicPr>
          <p:cNvPr id="172" name="Google Shape;172;p19"/>
          <p:cNvPicPr preferRelativeResize="0"/>
          <p:nvPr/>
        </p:nvPicPr>
        <p:blipFill>
          <a:blip r:embed="rId6">
            <a:alphaModFix/>
          </a:blip>
          <a:stretch>
            <a:fillRect/>
          </a:stretch>
        </p:blipFill>
        <p:spPr>
          <a:xfrm>
            <a:off x="5740548" y="3255749"/>
            <a:ext cx="3093602" cy="1875425"/>
          </a:xfrm>
          <a:prstGeom prst="rect">
            <a:avLst/>
          </a:prstGeom>
          <a:noFill/>
          <a:ln>
            <a:noFill/>
          </a:ln>
        </p:spPr>
      </p:pic>
      <p:pic>
        <p:nvPicPr>
          <p:cNvPr id="173" name="Google Shape;173;p19"/>
          <p:cNvPicPr preferRelativeResize="0"/>
          <p:nvPr/>
        </p:nvPicPr>
        <p:blipFill>
          <a:blip r:embed="rId7">
            <a:alphaModFix/>
          </a:blip>
          <a:stretch>
            <a:fillRect/>
          </a:stretch>
        </p:blipFill>
        <p:spPr>
          <a:xfrm>
            <a:off x="1613650" y="3107112"/>
            <a:ext cx="1370475" cy="1972150"/>
          </a:xfrm>
          <a:prstGeom prst="rect">
            <a:avLst/>
          </a:prstGeom>
          <a:noFill/>
          <a:ln>
            <a:noFill/>
          </a:ln>
        </p:spPr>
      </p:pic>
      <p:sp>
        <p:nvSpPr>
          <p:cNvPr id="174" name="Google Shape;174;p19"/>
          <p:cNvSpPr/>
          <p:nvPr/>
        </p:nvSpPr>
        <p:spPr>
          <a:xfrm>
            <a:off x="187775" y="48375"/>
            <a:ext cx="1179600" cy="393600"/>
          </a:xfrm>
          <a:prstGeom prst="roundRect">
            <a:avLst>
              <a:gd fmla="val 16667" name="adj"/>
            </a:avLst>
          </a:prstGeom>
          <a:solidFill>
            <a:srgbClr val="D0E0E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rgbClr val="EB5600"/>
                </a:solidFill>
                <a:latin typeface="Lato"/>
                <a:ea typeface="Lato"/>
                <a:cs typeface="Lato"/>
                <a:sym typeface="Lato"/>
              </a:rPr>
              <a:t>Project Introduction</a:t>
            </a:r>
            <a:endParaRPr b="1" sz="1100">
              <a:solidFill>
                <a:srgbClr val="EB5600"/>
              </a:solidFill>
              <a:latin typeface="Lato"/>
              <a:ea typeface="Lato"/>
              <a:cs typeface="Lato"/>
              <a:sym typeface="Lato"/>
            </a:endParaRPr>
          </a:p>
        </p:txBody>
      </p:sp>
      <p:sp>
        <p:nvSpPr>
          <p:cNvPr id="175" name="Google Shape;175;p19"/>
          <p:cNvSpPr/>
          <p:nvPr/>
        </p:nvSpPr>
        <p:spPr>
          <a:xfrm>
            <a:off x="1484000" y="48375"/>
            <a:ext cx="1179600" cy="393600"/>
          </a:xfrm>
          <a:prstGeom prst="roundRect">
            <a:avLst>
              <a:gd fmla="val 16667" name="adj"/>
            </a:avLst>
          </a:prstGeom>
          <a:solidFill>
            <a:srgbClr val="A2C4C9"/>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100">
                <a:solidFill>
                  <a:srgbClr val="EB5600"/>
                </a:solidFill>
                <a:latin typeface="Lato"/>
                <a:ea typeface="Lato"/>
                <a:cs typeface="Lato"/>
                <a:sym typeface="Lato"/>
              </a:rPr>
              <a:t>Data  Overview</a:t>
            </a:r>
            <a:endParaRPr b="1" sz="1100">
              <a:solidFill>
                <a:srgbClr val="EB5600"/>
              </a:solidFill>
              <a:latin typeface="Lato"/>
              <a:ea typeface="Lato"/>
              <a:cs typeface="Lato"/>
              <a:sym typeface="Lato"/>
            </a:endParaRPr>
          </a:p>
        </p:txBody>
      </p:sp>
      <p:sp>
        <p:nvSpPr>
          <p:cNvPr id="176" name="Google Shape;176;p19"/>
          <p:cNvSpPr/>
          <p:nvPr/>
        </p:nvSpPr>
        <p:spPr>
          <a:xfrm>
            <a:off x="5327888" y="48375"/>
            <a:ext cx="1179600" cy="393600"/>
          </a:xfrm>
          <a:prstGeom prst="roundRect">
            <a:avLst>
              <a:gd fmla="val 16667" name="adj"/>
            </a:avLst>
          </a:prstGeom>
          <a:solidFill>
            <a:srgbClr val="D0E0E3"/>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100">
                <a:solidFill>
                  <a:srgbClr val="EB5600"/>
                </a:solidFill>
                <a:latin typeface="Lato"/>
                <a:ea typeface="Lato"/>
                <a:cs typeface="Lato"/>
                <a:sym typeface="Lato"/>
              </a:rPr>
              <a:t>Conclusion</a:t>
            </a:r>
            <a:endParaRPr b="1" sz="1100">
              <a:solidFill>
                <a:srgbClr val="EB5600"/>
              </a:solidFill>
              <a:latin typeface="Lato"/>
              <a:ea typeface="Lato"/>
              <a:cs typeface="Lato"/>
              <a:sym typeface="Lato"/>
            </a:endParaRPr>
          </a:p>
        </p:txBody>
      </p:sp>
      <p:sp>
        <p:nvSpPr>
          <p:cNvPr id="177" name="Google Shape;177;p19"/>
          <p:cNvSpPr/>
          <p:nvPr/>
        </p:nvSpPr>
        <p:spPr>
          <a:xfrm>
            <a:off x="4054063" y="48375"/>
            <a:ext cx="1179600" cy="393600"/>
          </a:xfrm>
          <a:prstGeom prst="roundRect">
            <a:avLst>
              <a:gd fmla="val 16667" name="adj"/>
            </a:avLst>
          </a:prstGeom>
          <a:solidFill>
            <a:srgbClr val="D0E0E3"/>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100">
                <a:solidFill>
                  <a:srgbClr val="EB5600"/>
                </a:solidFill>
                <a:latin typeface="Lato"/>
                <a:ea typeface="Lato"/>
                <a:cs typeface="Lato"/>
                <a:sym typeface="Lato"/>
              </a:rPr>
              <a:t>Models</a:t>
            </a:r>
            <a:endParaRPr b="1" sz="1100">
              <a:solidFill>
                <a:srgbClr val="EB5600"/>
              </a:solidFill>
              <a:latin typeface="Lato"/>
              <a:ea typeface="Lato"/>
              <a:cs typeface="Lato"/>
              <a:sym typeface="Lato"/>
            </a:endParaRPr>
          </a:p>
        </p:txBody>
      </p:sp>
      <p:sp>
        <p:nvSpPr>
          <p:cNvPr id="178" name="Google Shape;178;p19"/>
          <p:cNvSpPr/>
          <p:nvPr/>
        </p:nvSpPr>
        <p:spPr>
          <a:xfrm>
            <a:off x="6624150" y="48375"/>
            <a:ext cx="1179600" cy="393600"/>
          </a:xfrm>
          <a:prstGeom prst="roundRect">
            <a:avLst>
              <a:gd fmla="val 16667" name="adj"/>
            </a:avLst>
          </a:prstGeom>
          <a:solidFill>
            <a:srgbClr val="D0E0E3"/>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100">
                <a:solidFill>
                  <a:srgbClr val="EB5600"/>
                </a:solidFill>
                <a:latin typeface="Lato"/>
                <a:ea typeface="Lato"/>
                <a:cs typeface="Lato"/>
                <a:sym typeface="Lato"/>
              </a:rPr>
              <a:t>Future</a:t>
            </a:r>
            <a:endParaRPr b="1" sz="1100">
              <a:solidFill>
                <a:srgbClr val="EB5600"/>
              </a:solidFill>
              <a:latin typeface="Lato"/>
              <a:ea typeface="Lato"/>
              <a:cs typeface="Lato"/>
              <a:sym typeface="Lato"/>
            </a:endParaRPr>
          </a:p>
          <a:p>
            <a:pPr indent="0" lvl="0" marL="0" rtl="0" algn="ctr">
              <a:lnSpc>
                <a:spcPct val="115000"/>
              </a:lnSpc>
              <a:spcBef>
                <a:spcPts val="0"/>
              </a:spcBef>
              <a:spcAft>
                <a:spcPts val="0"/>
              </a:spcAft>
              <a:buNone/>
            </a:pPr>
            <a:r>
              <a:rPr b="1" lang="en" sz="1100">
                <a:solidFill>
                  <a:srgbClr val="EB5600"/>
                </a:solidFill>
                <a:latin typeface="Lato"/>
                <a:ea typeface="Lato"/>
                <a:cs typeface="Lato"/>
                <a:sym typeface="Lato"/>
              </a:rPr>
              <a:t>Research</a:t>
            </a:r>
            <a:endParaRPr b="1" sz="1100">
              <a:solidFill>
                <a:srgbClr val="EB5600"/>
              </a:solidFill>
              <a:latin typeface="Lato"/>
              <a:ea typeface="Lato"/>
              <a:cs typeface="Lato"/>
              <a:sym typeface="Lato"/>
            </a:endParaRPr>
          </a:p>
        </p:txBody>
      </p:sp>
      <p:sp>
        <p:nvSpPr>
          <p:cNvPr id="179" name="Google Shape;179;p19"/>
          <p:cNvSpPr/>
          <p:nvPr/>
        </p:nvSpPr>
        <p:spPr>
          <a:xfrm>
            <a:off x="2780225" y="48375"/>
            <a:ext cx="1179600" cy="393600"/>
          </a:xfrm>
          <a:prstGeom prst="roundRect">
            <a:avLst>
              <a:gd fmla="val 16667" name="adj"/>
            </a:avLst>
          </a:prstGeom>
          <a:solidFill>
            <a:srgbClr val="D0E0E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rgbClr val="EB5600"/>
                </a:solidFill>
                <a:latin typeface="Lato"/>
                <a:ea typeface="Lato"/>
                <a:cs typeface="Lato"/>
                <a:sym typeface="Lato"/>
              </a:rPr>
              <a:t>Variable Selection</a:t>
            </a:r>
            <a:endParaRPr b="1" sz="800">
              <a:solidFill>
                <a:srgbClr val="EB5600"/>
              </a:solidFill>
              <a:latin typeface="Lato"/>
              <a:ea typeface="Lato"/>
              <a:cs typeface="Lato"/>
              <a:sym typeface="Lato"/>
            </a:endParaRPr>
          </a:p>
        </p:txBody>
      </p:sp>
      <p:sp>
        <p:nvSpPr>
          <p:cNvPr id="180" name="Google Shape;180;p19"/>
          <p:cNvSpPr/>
          <p:nvPr/>
        </p:nvSpPr>
        <p:spPr>
          <a:xfrm>
            <a:off x="8605650" y="48375"/>
            <a:ext cx="462900" cy="393600"/>
          </a:xfrm>
          <a:prstGeom prst="roundRect">
            <a:avLst>
              <a:gd fmla="val 16667" name="adj"/>
            </a:avLst>
          </a:prstGeom>
          <a:solidFill>
            <a:srgbClr val="D0E0E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rgbClr val="1A1A1A"/>
                </a:solidFill>
                <a:latin typeface="Lato"/>
                <a:ea typeface="Lato"/>
                <a:cs typeface="Lato"/>
                <a:sym typeface="Lato"/>
              </a:rPr>
              <a:t>5</a:t>
            </a:r>
            <a:endParaRPr b="1" sz="1100">
              <a:solidFill>
                <a:srgbClr val="1A1A1A"/>
              </a:solidFill>
              <a:latin typeface="Lato"/>
              <a:ea typeface="Lato"/>
              <a:cs typeface="Lato"/>
              <a:sym typeface="La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20"/>
          <p:cNvSpPr txBox="1"/>
          <p:nvPr>
            <p:ph type="title"/>
          </p:nvPr>
        </p:nvSpPr>
        <p:spPr>
          <a:xfrm>
            <a:off x="6234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40573"/>
              <a:buFont typeface="Arial"/>
              <a:buNone/>
            </a:pPr>
            <a:r>
              <a:rPr b="1" lang="en" sz="2711">
                <a:solidFill>
                  <a:srgbClr val="1A1A1A"/>
                </a:solidFill>
                <a:latin typeface="Raleway"/>
                <a:ea typeface="Raleway"/>
                <a:cs typeface="Raleway"/>
                <a:sym typeface="Raleway"/>
              </a:rPr>
              <a:t>Agenda</a:t>
            </a:r>
            <a:endParaRPr sz="2911"/>
          </a:p>
        </p:txBody>
      </p:sp>
      <p:sp>
        <p:nvSpPr>
          <p:cNvPr id="186" name="Google Shape;186;p20"/>
          <p:cNvSpPr txBox="1"/>
          <p:nvPr>
            <p:ph idx="1" type="body"/>
          </p:nvPr>
        </p:nvSpPr>
        <p:spPr>
          <a:xfrm>
            <a:off x="523250" y="1409000"/>
            <a:ext cx="8520600" cy="3416400"/>
          </a:xfrm>
          <a:prstGeom prst="rect">
            <a:avLst/>
          </a:prstGeom>
        </p:spPr>
        <p:txBody>
          <a:bodyPr anchorCtr="0" anchor="t" bIns="91425" lIns="91425" spcFirstLastPara="1" rIns="91425" wrap="square" tIns="91425">
            <a:noAutofit/>
          </a:bodyPr>
          <a:lstStyle/>
          <a:p>
            <a:pPr indent="-368300" lvl="0" marL="457200" rtl="0" algn="l">
              <a:lnSpc>
                <a:spcPct val="115000"/>
              </a:lnSpc>
              <a:spcBef>
                <a:spcPts val="0"/>
              </a:spcBef>
              <a:spcAft>
                <a:spcPts val="0"/>
              </a:spcAft>
              <a:buClr>
                <a:srgbClr val="1A9988"/>
              </a:buClr>
              <a:buSzPts val="2200"/>
              <a:buFont typeface="Calibri"/>
              <a:buChar char="●"/>
            </a:pPr>
            <a:r>
              <a:rPr b="1" lang="en" sz="2200">
                <a:solidFill>
                  <a:srgbClr val="1A9988"/>
                </a:solidFill>
                <a:latin typeface="Calibri"/>
                <a:ea typeface="Calibri"/>
                <a:cs typeface="Calibri"/>
                <a:sym typeface="Calibri"/>
              </a:rPr>
              <a:t>Project Introduction</a:t>
            </a:r>
            <a:endParaRPr b="1" sz="2200">
              <a:solidFill>
                <a:srgbClr val="1A9988"/>
              </a:solidFill>
              <a:latin typeface="Calibri"/>
              <a:ea typeface="Calibri"/>
              <a:cs typeface="Calibri"/>
              <a:sym typeface="Calibri"/>
            </a:endParaRPr>
          </a:p>
          <a:p>
            <a:pPr indent="-368300" lvl="0" marL="457200" rtl="0" algn="l">
              <a:lnSpc>
                <a:spcPct val="115000"/>
              </a:lnSpc>
              <a:spcBef>
                <a:spcPts val="0"/>
              </a:spcBef>
              <a:spcAft>
                <a:spcPts val="0"/>
              </a:spcAft>
              <a:buClr>
                <a:srgbClr val="1A9988"/>
              </a:buClr>
              <a:buSzPts val="2200"/>
              <a:buFont typeface="Calibri"/>
              <a:buChar char="●"/>
            </a:pPr>
            <a:r>
              <a:rPr b="1" lang="en" sz="2200">
                <a:solidFill>
                  <a:srgbClr val="1A9988"/>
                </a:solidFill>
                <a:latin typeface="Calibri"/>
                <a:ea typeface="Calibri"/>
                <a:cs typeface="Calibri"/>
                <a:sym typeface="Calibri"/>
              </a:rPr>
              <a:t>Data Overview</a:t>
            </a:r>
            <a:endParaRPr b="1" sz="2200">
              <a:solidFill>
                <a:srgbClr val="1A9988"/>
              </a:solidFill>
              <a:latin typeface="Calibri"/>
              <a:ea typeface="Calibri"/>
              <a:cs typeface="Calibri"/>
              <a:sym typeface="Calibri"/>
            </a:endParaRPr>
          </a:p>
          <a:p>
            <a:pPr indent="-368300" lvl="0" marL="457200" rtl="0" algn="l">
              <a:lnSpc>
                <a:spcPct val="115000"/>
              </a:lnSpc>
              <a:spcBef>
                <a:spcPts val="0"/>
              </a:spcBef>
              <a:spcAft>
                <a:spcPts val="0"/>
              </a:spcAft>
              <a:buClr>
                <a:srgbClr val="1A9988"/>
              </a:buClr>
              <a:buSzPts val="2200"/>
              <a:buFont typeface="Calibri"/>
              <a:buChar char="●"/>
            </a:pPr>
            <a:r>
              <a:rPr b="1" lang="en" sz="2200">
                <a:solidFill>
                  <a:srgbClr val="1A9988"/>
                </a:solidFill>
                <a:latin typeface="Calibri"/>
                <a:ea typeface="Calibri"/>
                <a:cs typeface="Calibri"/>
                <a:sym typeface="Calibri"/>
              </a:rPr>
              <a:t>Variable Selection</a:t>
            </a:r>
            <a:endParaRPr b="1" sz="2200">
              <a:solidFill>
                <a:srgbClr val="1A9988"/>
              </a:solidFill>
              <a:latin typeface="Calibri"/>
              <a:ea typeface="Calibri"/>
              <a:cs typeface="Calibri"/>
              <a:sym typeface="Calibri"/>
            </a:endParaRPr>
          </a:p>
          <a:p>
            <a:pPr indent="-368300" lvl="0" marL="457200" rtl="0" algn="l">
              <a:lnSpc>
                <a:spcPct val="115000"/>
              </a:lnSpc>
              <a:spcBef>
                <a:spcPts val="0"/>
              </a:spcBef>
              <a:spcAft>
                <a:spcPts val="0"/>
              </a:spcAft>
              <a:buClr>
                <a:srgbClr val="1A9988"/>
              </a:buClr>
              <a:buSzPts val="2200"/>
              <a:buFont typeface="Calibri"/>
              <a:buChar char="●"/>
            </a:pPr>
            <a:r>
              <a:rPr b="1" lang="en" sz="2200">
                <a:solidFill>
                  <a:srgbClr val="1A9988"/>
                </a:solidFill>
                <a:latin typeface="Calibri"/>
                <a:ea typeface="Calibri"/>
                <a:cs typeface="Calibri"/>
                <a:sym typeface="Calibri"/>
              </a:rPr>
              <a:t>Models</a:t>
            </a:r>
            <a:endParaRPr b="1" sz="2200">
              <a:solidFill>
                <a:srgbClr val="1A9988"/>
              </a:solidFill>
              <a:latin typeface="Calibri"/>
              <a:ea typeface="Calibri"/>
              <a:cs typeface="Calibri"/>
              <a:sym typeface="Calibri"/>
            </a:endParaRPr>
          </a:p>
          <a:p>
            <a:pPr indent="-368300" lvl="0" marL="457200" rtl="0" algn="l">
              <a:lnSpc>
                <a:spcPct val="115000"/>
              </a:lnSpc>
              <a:spcBef>
                <a:spcPts val="0"/>
              </a:spcBef>
              <a:spcAft>
                <a:spcPts val="0"/>
              </a:spcAft>
              <a:buClr>
                <a:srgbClr val="1A9988"/>
              </a:buClr>
              <a:buSzPts val="2200"/>
              <a:buFont typeface="Calibri"/>
              <a:buChar char="●"/>
            </a:pPr>
            <a:r>
              <a:rPr b="1" lang="en" sz="2200">
                <a:solidFill>
                  <a:srgbClr val="1A9988"/>
                </a:solidFill>
                <a:latin typeface="Calibri"/>
                <a:ea typeface="Calibri"/>
                <a:cs typeface="Calibri"/>
                <a:sym typeface="Calibri"/>
              </a:rPr>
              <a:t>Conclusion</a:t>
            </a:r>
            <a:endParaRPr b="1" sz="2200">
              <a:solidFill>
                <a:srgbClr val="1A9988"/>
              </a:solidFill>
              <a:latin typeface="Calibri"/>
              <a:ea typeface="Calibri"/>
              <a:cs typeface="Calibri"/>
              <a:sym typeface="Calibri"/>
            </a:endParaRPr>
          </a:p>
          <a:p>
            <a:pPr indent="-368300" lvl="0" marL="457200" rtl="0" algn="l">
              <a:lnSpc>
                <a:spcPct val="115000"/>
              </a:lnSpc>
              <a:spcBef>
                <a:spcPts val="0"/>
              </a:spcBef>
              <a:spcAft>
                <a:spcPts val="0"/>
              </a:spcAft>
              <a:buClr>
                <a:srgbClr val="1A9988"/>
              </a:buClr>
              <a:buSzPts val="2200"/>
              <a:buFont typeface="Calibri"/>
              <a:buChar char="●"/>
            </a:pPr>
            <a:r>
              <a:rPr b="1" lang="en" sz="2200">
                <a:solidFill>
                  <a:srgbClr val="1A9988"/>
                </a:solidFill>
                <a:latin typeface="Calibri"/>
                <a:ea typeface="Calibri"/>
                <a:cs typeface="Calibri"/>
                <a:sym typeface="Calibri"/>
              </a:rPr>
              <a:t>Future research</a:t>
            </a:r>
            <a:endParaRPr b="1" sz="2200">
              <a:solidFill>
                <a:srgbClr val="1A9988"/>
              </a:solidFill>
              <a:latin typeface="Calibri"/>
              <a:ea typeface="Calibri"/>
              <a:cs typeface="Calibri"/>
              <a:sym typeface="Calibri"/>
            </a:endParaRPr>
          </a:p>
          <a:p>
            <a:pPr indent="-368300" lvl="0" marL="457200" rtl="0" algn="l">
              <a:lnSpc>
                <a:spcPct val="115000"/>
              </a:lnSpc>
              <a:spcBef>
                <a:spcPts val="0"/>
              </a:spcBef>
              <a:spcAft>
                <a:spcPts val="0"/>
              </a:spcAft>
              <a:buClr>
                <a:srgbClr val="1A9988"/>
              </a:buClr>
              <a:buSzPts val="2200"/>
              <a:buFont typeface="Calibri"/>
              <a:buChar char="●"/>
            </a:pPr>
            <a:r>
              <a:rPr b="1" lang="en" sz="2200">
                <a:solidFill>
                  <a:srgbClr val="1A9988"/>
                </a:solidFill>
                <a:latin typeface="Calibri"/>
                <a:ea typeface="Calibri"/>
                <a:cs typeface="Calibri"/>
                <a:sym typeface="Calibri"/>
              </a:rPr>
              <a:t>Q&amp;A</a:t>
            </a:r>
            <a:endParaRPr b="1" sz="2200">
              <a:solidFill>
                <a:srgbClr val="1A9988"/>
              </a:solidFill>
              <a:latin typeface="Calibri"/>
              <a:ea typeface="Calibri"/>
              <a:cs typeface="Calibri"/>
              <a:sym typeface="Calibri"/>
            </a:endParaRPr>
          </a:p>
          <a:p>
            <a:pPr indent="0" lvl="0" marL="914400" rtl="0" algn="l">
              <a:lnSpc>
                <a:spcPct val="115000"/>
              </a:lnSpc>
              <a:spcBef>
                <a:spcPts val="0"/>
              </a:spcBef>
              <a:spcAft>
                <a:spcPts val="0"/>
              </a:spcAft>
              <a:buNone/>
            </a:pPr>
            <a:r>
              <a:t/>
            </a:r>
            <a:endParaRPr b="1" sz="2200">
              <a:solidFill>
                <a:srgbClr val="1A9988"/>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21"/>
          <p:cNvSpPr txBox="1"/>
          <p:nvPr>
            <p:ph type="title"/>
          </p:nvPr>
        </p:nvSpPr>
        <p:spPr>
          <a:xfrm>
            <a:off x="624150" y="679925"/>
            <a:ext cx="8520600" cy="5727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None/>
            </a:pPr>
            <a:r>
              <a:rPr lang="en" sz="2650">
                <a:solidFill>
                  <a:srgbClr val="1A9988"/>
                </a:solidFill>
                <a:latin typeface="Calibri"/>
                <a:ea typeface="Calibri"/>
                <a:cs typeface="Calibri"/>
                <a:sym typeface="Calibri"/>
              </a:rPr>
              <a:t>Project Introduction</a:t>
            </a:r>
            <a:endParaRPr sz="2650">
              <a:solidFill>
                <a:srgbClr val="1A9988"/>
              </a:solidFill>
              <a:latin typeface="Calibri"/>
              <a:ea typeface="Calibri"/>
              <a:cs typeface="Calibri"/>
              <a:sym typeface="Calibri"/>
            </a:endParaRPr>
          </a:p>
          <a:p>
            <a:pPr indent="0" lvl="0" marL="0" rtl="0" algn="l">
              <a:spcBef>
                <a:spcPts val="0"/>
              </a:spcBef>
              <a:spcAft>
                <a:spcPts val="0"/>
              </a:spcAft>
              <a:buNone/>
            </a:pPr>
            <a:r>
              <a:t/>
            </a:r>
            <a:endParaRPr/>
          </a:p>
        </p:txBody>
      </p:sp>
      <p:sp>
        <p:nvSpPr>
          <p:cNvPr id="192" name="Google Shape;192;p21"/>
          <p:cNvSpPr txBox="1"/>
          <p:nvPr>
            <p:ph idx="1" type="body"/>
          </p:nvPr>
        </p:nvSpPr>
        <p:spPr>
          <a:xfrm>
            <a:off x="745125" y="1319075"/>
            <a:ext cx="2337300" cy="3529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600">
                <a:solidFill>
                  <a:srgbClr val="000000"/>
                </a:solidFill>
                <a:latin typeface="Times New Roman"/>
                <a:ea typeface="Times New Roman"/>
                <a:cs typeface="Times New Roman"/>
                <a:sym typeface="Times New Roman"/>
              </a:rPr>
              <a:t>Travel insurance reimburses policy holders for:</a:t>
            </a:r>
            <a:endParaRPr sz="1600">
              <a:solidFill>
                <a:srgbClr val="000000"/>
              </a:solidFill>
              <a:latin typeface="Times New Roman"/>
              <a:ea typeface="Times New Roman"/>
              <a:cs typeface="Times New Roman"/>
              <a:sym typeface="Times New Roman"/>
            </a:endParaRPr>
          </a:p>
          <a:p>
            <a:pPr indent="-330200" lvl="0" marL="457200" rtl="0" algn="l">
              <a:spcBef>
                <a:spcPts val="0"/>
              </a:spcBef>
              <a:spcAft>
                <a:spcPts val="0"/>
              </a:spcAft>
              <a:buClr>
                <a:srgbClr val="000000"/>
              </a:buClr>
              <a:buSzPts val="1600"/>
              <a:buFont typeface="Times New Roman"/>
              <a:buChar char="●"/>
            </a:pPr>
            <a:r>
              <a:rPr lang="en" sz="1600">
                <a:solidFill>
                  <a:srgbClr val="000000"/>
                </a:solidFill>
                <a:latin typeface="Times New Roman"/>
                <a:ea typeface="Times New Roman"/>
                <a:cs typeface="Times New Roman"/>
                <a:sym typeface="Times New Roman"/>
              </a:rPr>
              <a:t>lost baggage</a:t>
            </a:r>
            <a:endParaRPr sz="1600">
              <a:solidFill>
                <a:srgbClr val="000000"/>
              </a:solidFill>
              <a:latin typeface="Times New Roman"/>
              <a:ea typeface="Times New Roman"/>
              <a:cs typeface="Times New Roman"/>
              <a:sym typeface="Times New Roman"/>
            </a:endParaRPr>
          </a:p>
          <a:p>
            <a:pPr indent="-330200" lvl="0" marL="457200" rtl="0" algn="l">
              <a:spcBef>
                <a:spcPts val="0"/>
              </a:spcBef>
              <a:spcAft>
                <a:spcPts val="0"/>
              </a:spcAft>
              <a:buClr>
                <a:srgbClr val="000000"/>
              </a:buClr>
              <a:buSzPts val="1600"/>
              <a:buFont typeface="Times New Roman"/>
              <a:buChar char="●"/>
            </a:pPr>
            <a:r>
              <a:rPr lang="en" sz="1600">
                <a:solidFill>
                  <a:srgbClr val="000000"/>
                </a:solidFill>
                <a:latin typeface="Times New Roman"/>
                <a:ea typeface="Times New Roman"/>
                <a:cs typeface="Times New Roman"/>
                <a:sym typeface="Times New Roman"/>
              </a:rPr>
              <a:t>flight delays</a:t>
            </a:r>
            <a:endParaRPr sz="1600">
              <a:solidFill>
                <a:srgbClr val="000000"/>
              </a:solidFill>
              <a:latin typeface="Times New Roman"/>
              <a:ea typeface="Times New Roman"/>
              <a:cs typeface="Times New Roman"/>
              <a:sym typeface="Times New Roman"/>
            </a:endParaRPr>
          </a:p>
          <a:p>
            <a:pPr indent="-330200" lvl="0" marL="457200" rtl="0" algn="l">
              <a:spcBef>
                <a:spcPts val="0"/>
              </a:spcBef>
              <a:spcAft>
                <a:spcPts val="0"/>
              </a:spcAft>
              <a:buClr>
                <a:srgbClr val="000000"/>
              </a:buClr>
              <a:buSzPts val="1600"/>
              <a:buFont typeface="Times New Roman"/>
              <a:buChar char="●"/>
            </a:pPr>
            <a:r>
              <a:rPr lang="en" sz="1600">
                <a:solidFill>
                  <a:srgbClr val="000000"/>
                </a:solidFill>
                <a:latin typeface="Times New Roman"/>
                <a:ea typeface="Times New Roman"/>
                <a:cs typeface="Times New Roman"/>
                <a:sym typeface="Times New Roman"/>
              </a:rPr>
              <a:t>medical problems</a:t>
            </a:r>
            <a:endParaRPr sz="1600">
              <a:solidFill>
                <a:srgbClr val="000000"/>
              </a:solidFill>
              <a:latin typeface="Times New Roman"/>
              <a:ea typeface="Times New Roman"/>
              <a:cs typeface="Times New Roman"/>
              <a:sym typeface="Times New Roman"/>
            </a:endParaRPr>
          </a:p>
          <a:p>
            <a:pPr indent="0" lvl="0" marL="0" rtl="0" algn="l">
              <a:spcBef>
                <a:spcPts val="0"/>
              </a:spcBef>
              <a:spcAft>
                <a:spcPts val="0"/>
              </a:spcAft>
              <a:buNone/>
            </a:pPr>
            <a:r>
              <a:t/>
            </a:r>
            <a:endParaRPr sz="1600">
              <a:solidFill>
                <a:srgbClr val="000000"/>
              </a:solidFill>
              <a:latin typeface="Times New Roman"/>
              <a:ea typeface="Times New Roman"/>
              <a:cs typeface="Times New Roman"/>
              <a:sym typeface="Times New Roman"/>
            </a:endParaRPr>
          </a:p>
          <a:p>
            <a:pPr indent="0" lvl="0" marL="0" rtl="0" algn="l">
              <a:spcBef>
                <a:spcPts val="0"/>
              </a:spcBef>
              <a:spcAft>
                <a:spcPts val="0"/>
              </a:spcAft>
              <a:buNone/>
            </a:pPr>
            <a:r>
              <a:rPr lang="en" sz="1600">
                <a:solidFill>
                  <a:srgbClr val="000000"/>
                </a:solidFill>
                <a:latin typeface="Times New Roman"/>
                <a:ea typeface="Times New Roman"/>
                <a:cs typeface="Times New Roman"/>
                <a:sym typeface="Times New Roman"/>
              </a:rPr>
              <a:t>Real dataset and business problem from a tour &amp; travels company in India</a:t>
            </a:r>
            <a:endParaRPr sz="1600">
              <a:solidFill>
                <a:srgbClr val="000000"/>
              </a:solidFill>
              <a:latin typeface="Times New Roman"/>
              <a:ea typeface="Times New Roman"/>
              <a:cs typeface="Times New Roman"/>
              <a:sym typeface="Times New Roman"/>
            </a:endParaRPr>
          </a:p>
          <a:p>
            <a:pPr indent="0" lvl="0" marL="457200" rtl="0" algn="l">
              <a:spcBef>
                <a:spcPts val="0"/>
              </a:spcBef>
              <a:spcAft>
                <a:spcPts val="0"/>
              </a:spcAft>
              <a:buNone/>
            </a:pPr>
            <a:r>
              <a:t/>
            </a:r>
            <a:endParaRPr sz="1200">
              <a:solidFill>
                <a:srgbClr val="000000"/>
              </a:solidFill>
              <a:latin typeface="Times New Roman"/>
              <a:ea typeface="Times New Roman"/>
              <a:cs typeface="Times New Roman"/>
              <a:sym typeface="Times New Roman"/>
            </a:endParaRPr>
          </a:p>
        </p:txBody>
      </p:sp>
      <p:sp>
        <p:nvSpPr>
          <p:cNvPr id="193" name="Google Shape;193;p21"/>
          <p:cNvSpPr/>
          <p:nvPr/>
        </p:nvSpPr>
        <p:spPr>
          <a:xfrm>
            <a:off x="187775" y="48375"/>
            <a:ext cx="1179600" cy="393600"/>
          </a:xfrm>
          <a:prstGeom prst="roundRect">
            <a:avLst>
              <a:gd fmla="val 16667" name="adj"/>
            </a:avLst>
          </a:prstGeom>
          <a:solidFill>
            <a:srgbClr val="A2C4C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rgbClr val="EB5600"/>
                </a:solidFill>
                <a:latin typeface="Lato"/>
                <a:ea typeface="Lato"/>
                <a:cs typeface="Lato"/>
                <a:sym typeface="Lato"/>
              </a:rPr>
              <a:t>Project Introduction</a:t>
            </a:r>
            <a:endParaRPr b="1" sz="1100">
              <a:solidFill>
                <a:srgbClr val="EB5600"/>
              </a:solidFill>
              <a:latin typeface="Lato"/>
              <a:ea typeface="Lato"/>
              <a:cs typeface="Lato"/>
              <a:sym typeface="Lato"/>
            </a:endParaRPr>
          </a:p>
        </p:txBody>
      </p:sp>
      <p:sp>
        <p:nvSpPr>
          <p:cNvPr id="194" name="Google Shape;194;p21"/>
          <p:cNvSpPr/>
          <p:nvPr/>
        </p:nvSpPr>
        <p:spPr>
          <a:xfrm>
            <a:off x="1484000" y="48375"/>
            <a:ext cx="1179600" cy="393600"/>
          </a:xfrm>
          <a:prstGeom prst="roundRect">
            <a:avLst>
              <a:gd fmla="val 16667" name="adj"/>
            </a:avLst>
          </a:prstGeom>
          <a:solidFill>
            <a:srgbClr val="D0E0E3"/>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100">
                <a:solidFill>
                  <a:srgbClr val="EB5600"/>
                </a:solidFill>
                <a:latin typeface="Lato"/>
                <a:ea typeface="Lato"/>
                <a:cs typeface="Lato"/>
                <a:sym typeface="Lato"/>
              </a:rPr>
              <a:t>Data  Overview</a:t>
            </a:r>
            <a:endParaRPr b="1" sz="1100">
              <a:solidFill>
                <a:srgbClr val="EB5600"/>
              </a:solidFill>
              <a:latin typeface="Lato"/>
              <a:ea typeface="Lato"/>
              <a:cs typeface="Lato"/>
              <a:sym typeface="Lato"/>
            </a:endParaRPr>
          </a:p>
        </p:txBody>
      </p:sp>
      <p:sp>
        <p:nvSpPr>
          <p:cNvPr id="195" name="Google Shape;195;p21"/>
          <p:cNvSpPr/>
          <p:nvPr/>
        </p:nvSpPr>
        <p:spPr>
          <a:xfrm>
            <a:off x="5327888" y="48375"/>
            <a:ext cx="1179600" cy="393600"/>
          </a:xfrm>
          <a:prstGeom prst="roundRect">
            <a:avLst>
              <a:gd fmla="val 16667" name="adj"/>
            </a:avLst>
          </a:prstGeom>
          <a:solidFill>
            <a:srgbClr val="D0E0E3"/>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100">
                <a:solidFill>
                  <a:srgbClr val="EB5600"/>
                </a:solidFill>
                <a:latin typeface="Lato"/>
                <a:ea typeface="Lato"/>
                <a:cs typeface="Lato"/>
                <a:sym typeface="Lato"/>
              </a:rPr>
              <a:t>Conclusion</a:t>
            </a:r>
            <a:endParaRPr b="1" sz="1100">
              <a:solidFill>
                <a:srgbClr val="EB5600"/>
              </a:solidFill>
              <a:latin typeface="Lato"/>
              <a:ea typeface="Lato"/>
              <a:cs typeface="Lato"/>
              <a:sym typeface="Lato"/>
            </a:endParaRPr>
          </a:p>
        </p:txBody>
      </p:sp>
      <p:sp>
        <p:nvSpPr>
          <p:cNvPr id="196" name="Google Shape;196;p21"/>
          <p:cNvSpPr/>
          <p:nvPr/>
        </p:nvSpPr>
        <p:spPr>
          <a:xfrm>
            <a:off x="4054063" y="48375"/>
            <a:ext cx="1179600" cy="393600"/>
          </a:xfrm>
          <a:prstGeom prst="roundRect">
            <a:avLst>
              <a:gd fmla="val 16667" name="adj"/>
            </a:avLst>
          </a:prstGeom>
          <a:solidFill>
            <a:srgbClr val="D0E0E3"/>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100">
                <a:solidFill>
                  <a:srgbClr val="EB5600"/>
                </a:solidFill>
                <a:latin typeface="Lato"/>
                <a:ea typeface="Lato"/>
                <a:cs typeface="Lato"/>
                <a:sym typeface="Lato"/>
              </a:rPr>
              <a:t>Models</a:t>
            </a:r>
            <a:endParaRPr b="1" sz="1100">
              <a:solidFill>
                <a:srgbClr val="EB5600"/>
              </a:solidFill>
              <a:latin typeface="Lato"/>
              <a:ea typeface="Lato"/>
              <a:cs typeface="Lato"/>
              <a:sym typeface="Lato"/>
            </a:endParaRPr>
          </a:p>
        </p:txBody>
      </p:sp>
      <p:sp>
        <p:nvSpPr>
          <p:cNvPr id="197" name="Google Shape;197;p21"/>
          <p:cNvSpPr/>
          <p:nvPr/>
        </p:nvSpPr>
        <p:spPr>
          <a:xfrm>
            <a:off x="6624150" y="48375"/>
            <a:ext cx="1179600" cy="393600"/>
          </a:xfrm>
          <a:prstGeom prst="roundRect">
            <a:avLst>
              <a:gd fmla="val 16667" name="adj"/>
            </a:avLst>
          </a:prstGeom>
          <a:solidFill>
            <a:srgbClr val="D0E0E3"/>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100">
                <a:solidFill>
                  <a:srgbClr val="EB5600"/>
                </a:solidFill>
                <a:latin typeface="Lato"/>
                <a:ea typeface="Lato"/>
                <a:cs typeface="Lato"/>
                <a:sym typeface="Lato"/>
              </a:rPr>
              <a:t>Future</a:t>
            </a:r>
            <a:endParaRPr b="1" sz="1100">
              <a:solidFill>
                <a:srgbClr val="EB5600"/>
              </a:solidFill>
              <a:latin typeface="Lato"/>
              <a:ea typeface="Lato"/>
              <a:cs typeface="Lato"/>
              <a:sym typeface="Lato"/>
            </a:endParaRPr>
          </a:p>
          <a:p>
            <a:pPr indent="0" lvl="0" marL="0" rtl="0" algn="ctr">
              <a:lnSpc>
                <a:spcPct val="115000"/>
              </a:lnSpc>
              <a:spcBef>
                <a:spcPts val="0"/>
              </a:spcBef>
              <a:spcAft>
                <a:spcPts val="0"/>
              </a:spcAft>
              <a:buNone/>
            </a:pPr>
            <a:r>
              <a:rPr b="1" lang="en" sz="1100">
                <a:solidFill>
                  <a:srgbClr val="EB5600"/>
                </a:solidFill>
                <a:latin typeface="Lato"/>
                <a:ea typeface="Lato"/>
                <a:cs typeface="Lato"/>
                <a:sym typeface="Lato"/>
              </a:rPr>
              <a:t>Research</a:t>
            </a:r>
            <a:endParaRPr b="1" sz="1100">
              <a:solidFill>
                <a:srgbClr val="EB5600"/>
              </a:solidFill>
              <a:latin typeface="Lato"/>
              <a:ea typeface="Lato"/>
              <a:cs typeface="Lato"/>
              <a:sym typeface="Lato"/>
            </a:endParaRPr>
          </a:p>
        </p:txBody>
      </p:sp>
      <p:sp>
        <p:nvSpPr>
          <p:cNvPr id="198" name="Google Shape;198;p21"/>
          <p:cNvSpPr/>
          <p:nvPr/>
        </p:nvSpPr>
        <p:spPr>
          <a:xfrm>
            <a:off x="2780225" y="48375"/>
            <a:ext cx="1179600" cy="393600"/>
          </a:xfrm>
          <a:prstGeom prst="roundRect">
            <a:avLst>
              <a:gd fmla="val 16667" name="adj"/>
            </a:avLst>
          </a:prstGeom>
          <a:solidFill>
            <a:srgbClr val="D0E0E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rgbClr val="EB5600"/>
                </a:solidFill>
                <a:latin typeface="Lato"/>
                <a:ea typeface="Lato"/>
                <a:cs typeface="Lato"/>
                <a:sym typeface="Lato"/>
              </a:rPr>
              <a:t>Variable Selection</a:t>
            </a:r>
            <a:endParaRPr b="1" sz="800">
              <a:solidFill>
                <a:srgbClr val="EB5600"/>
              </a:solidFill>
              <a:latin typeface="Lato"/>
              <a:ea typeface="Lato"/>
              <a:cs typeface="Lato"/>
              <a:sym typeface="Lato"/>
            </a:endParaRPr>
          </a:p>
        </p:txBody>
      </p:sp>
      <p:sp>
        <p:nvSpPr>
          <p:cNvPr id="199" name="Google Shape;199;p21"/>
          <p:cNvSpPr/>
          <p:nvPr/>
        </p:nvSpPr>
        <p:spPr>
          <a:xfrm>
            <a:off x="8605650" y="48375"/>
            <a:ext cx="462900" cy="393600"/>
          </a:xfrm>
          <a:prstGeom prst="roundRect">
            <a:avLst>
              <a:gd fmla="val 16667" name="adj"/>
            </a:avLst>
          </a:prstGeom>
          <a:solidFill>
            <a:srgbClr val="D0E0E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rgbClr val="1A1A1A"/>
                </a:solidFill>
                <a:latin typeface="Lato"/>
                <a:ea typeface="Lato"/>
                <a:cs typeface="Lato"/>
                <a:sym typeface="Lato"/>
              </a:rPr>
              <a:t>1</a:t>
            </a:r>
            <a:endParaRPr b="1" sz="1100">
              <a:solidFill>
                <a:srgbClr val="1A1A1A"/>
              </a:solidFill>
              <a:latin typeface="Lato"/>
              <a:ea typeface="Lato"/>
              <a:cs typeface="Lato"/>
              <a:sym typeface="Lato"/>
            </a:endParaRPr>
          </a:p>
        </p:txBody>
      </p:sp>
      <p:pic>
        <p:nvPicPr>
          <p:cNvPr id="200" name="Google Shape;200;p21"/>
          <p:cNvPicPr preferRelativeResize="0"/>
          <p:nvPr/>
        </p:nvPicPr>
        <p:blipFill>
          <a:blip r:embed="rId3">
            <a:alphaModFix/>
          </a:blip>
          <a:stretch>
            <a:fillRect/>
          </a:stretch>
        </p:blipFill>
        <p:spPr>
          <a:xfrm>
            <a:off x="3249650" y="1490577"/>
            <a:ext cx="5184176" cy="291609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